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Roboto Mono"/>
      <p:regular r:id="rId49"/>
      <p:bold r:id="rId50"/>
      <p:italic r:id="rId51"/>
      <p:boldItalic r:id="rId52"/>
    </p:embeddedFont>
    <p:embeddedFont>
      <p:font typeface="DM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italic.fntdata"/><Relationship Id="rId50" Type="http://schemas.openxmlformats.org/officeDocument/2006/relationships/font" Target="fonts/RobotoMono-bold.fntdata"/><Relationship Id="rId53" Type="http://schemas.openxmlformats.org/officeDocument/2006/relationships/font" Target="fonts/DMSans-regular.fntdata"/><Relationship Id="rId52" Type="http://schemas.openxmlformats.org/officeDocument/2006/relationships/font" Target="fonts/RobotoMono-boldItalic.fntdata"/><Relationship Id="rId11" Type="http://schemas.openxmlformats.org/officeDocument/2006/relationships/slide" Target="slides/slide6.xml"/><Relationship Id="rId55" Type="http://schemas.openxmlformats.org/officeDocument/2006/relationships/font" Target="fonts/DMSans-italic.fntdata"/><Relationship Id="rId10" Type="http://schemas.openxmlformats.org/officeDocument/2006/relationships/slide" Target="slides/slide5.xml"/><Relationship Id="rId54" Type="http://schemas.openxmlformats.org/officeDocument/2006/relationships/font" Target="fonts/DM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DM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7d68b0135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7d68b0135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7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f82aeff21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f82aeff21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ede51518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ede51518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de51518f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de51518f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Cyclical graphic depicting how ML models are trained: Image -&gt; Computer Program -&gt; Answer -&gt; Evaluate how wrong answer is -&gt; Adjust computer program to reduce error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f82aeff21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f82aeff21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175cc1a3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175cc1a3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175cc1a3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175cc1a3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175cc1a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175cc1a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f175cc1a3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f175cc1a3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175cc1a3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175cc1a3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081b19b5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081b19b5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175cc1a3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175cc1a3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175cc1a3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175cc1a3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175cc1a3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175cc1a3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175cc1a3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175cc1a3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175cc1a3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175cc1a3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175cc1a3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175cc1a3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175cc1a3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175cc1a3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175cc1a3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175cc1a3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175cc1a3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175cc1a3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175cc1a3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f175cc1a3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64131b5b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64131b5b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https://colab.research.google.com/github/rpi-techfundamentals/fall2018-materials/blob/master/10-deep-learning/04-pytorch-mnist.ipynb</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175cc1a3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175cc1a3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175cc1a3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175cc1a3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f175cc1a3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f175cc1a3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175cc1a35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175cc1a3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f175cc1a3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f175cc1a3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175cc1a3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175cc1a3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175cc1a3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175cc1a3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f175cc1a3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f175cc1a3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0878b69d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0878b69d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77dc22cae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77dc22cae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f175cc1a3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f175cc1a3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faa6f90c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faa6f90c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7d68b0135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7d68b0135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88a14e1c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88a14e1c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aa6f90c2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aa6f90c2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faa6f90c2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faa6f90c2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311700" y="2004575"/>
            <a:ext cx="8520600" cy="7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b="1"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 name="Google Shape;13;p2"/>
          <p:cNvSpPr txBox="1"/>
          <p:nvPr>
            <p:ph idx="1" type="subTitle"/>
          </p:nvPr>
        </p:nvSpPr>
        <p:spPr>
          <a:xfrm>
            <a:off x="311700" y="26817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latin typeface="DM Sans"/>
                <a:ea typeface="DM Sans"/>
                <a:cs typeface="DM Sans"/>
                <a:sym typeface="DM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p2"/>
          <p:cNvSpPr/>
          <p:nvPr/>
        </p:nvSpPr>
        <p:spPr>
          <a:xfrm>
            <a:off x="171225" y="4458575"/>
            <a:ext cx="6840600" cy="54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8098816">
            <a:off x="247656" y="484685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8098816">
            <a:off x="-311234" y="429821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8098816">
            <a:off x="1344936" y="484685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8098816">
            <a:off x="793630" y="429821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8098816">
            <a:off x="2385380" y="484684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8098816">
            <a:off x="6643949" y="22945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8098816">
            <a:off x="6092643"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8098816">
            <a:off x="7741226" y="22945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8098816">
            <a:off x="8289866"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8098816">
            <a:off x="8292516" y="77809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8098816">
            <a:off x="7191264" y="-31917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8098816">
            <a:off x="8838491" y="22944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txBox="1"/>
          <p:nvPr/>
        </p:nvSpPr>
        <p:spPr>
          <a:xfrm>
            <a:off x="259950" y="223400"/>
            <a:ext cx="3764100" cy="34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DM Sans"/>
                <a:ea typeface="DM Sans"/>
                <a:cs typeface="DM Sans"/>
                <a:sym typeface="DM Sans"/>
              </a:rPr>
              <a:t>Check-In Code:</a:t>
            </a:r>
            <a:endParaRPr sz="1800">
              <a:solidFill>
                <a:srgbClr val="FFFFFF"/>
              </a:solidFill>
              <a:latin typeface="DM Sans"/>
              <a:ea typeface="DM Sans"/>
              <a:cs typeface="DM Sans"/>
              <a:sym typeface="DM Sans"/>
            </a:endParaRPr>
          </a:p>
          <a:p>
            <a:pPr indent="0" lvl="0" marL="0" rtl="0" algn="l">
              <a:lnSpc>
                <a:spcPct val="115000"/>
              </a:lnSpc>
              <a:spcBef>
                <a:spcPts val="1600"/>
              </a:spcBef>
              <a:spcAft>
                <a:spcPts val="1600"/>
              </a:spcAft>
              <a:buNone/>
            </a:pPr>
            <a:r>
              <a:rPr lang="en" sz="1800">
                <a:solidFill>
                  <a:srgbClr val="FFFFFF"/>
                </a:solidFill>
                <a:latin typeface="DM Sans"/>
                <a:ea typeface="DM Sans"/>
                <a:cs typeface="DM Sans"/>
                <a:sym typeface="DM Sans"/>
              </a:rPr>
              <a:t>cnns</a:t>
            </a:r>
            <a:endParaRPr sz="1800">
              <a:solidFill>
                <a:srgbClr val="FFFFFF"/>
              </a:solidFill>
              <a:latin typeface="DM Sans"/>
              <a:ea typeface="DM Sans"/>
              <a:cs typeface="DM Sans"/>
              <a:sym typeface="DM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I">
  <p:cSld name="CUSTOM_1">
    <p:spTree>
      <p:nvGrpSpPr>
        <p:cNvPr id="69" name="Shape 69"/>
        <p:cNvGrpSpPr/>
        <p:nvPr/>
      </p:nvGrpSpPr>
      <p:grpSpPr>
        <a:xfrm>
          <a:off x="0" y="0"/>
          <a:ext cx="0" cy="0"/>
          <a:chOff x="0" y="0"/>
          <a:chExt cx="0" cy="0"/>
        </a:xfrm>
      </p:grpSpPr>
      <p:sp>
        <p:nvSpPr>
          <p:cNvPr id="70" name="Google Shape;70;p11"/>
          <p:cNvSpPr txBox="1"/>
          <p:nvPr>
            <p:ph idx="1" type="body"/>
          </p:nvPr>
        </p:nvSpPr>
        <p:spPr>
          <a:xfrm>
            <a:off x="1131800" y="1813100"/>
            <a:ext cx="6645900" cy="22524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SzPts val="2200"/>
              <a:buChar char="●"/>
              <a:defRPr sz="2200"/>
            </a:lvl1pPr>
            <a:lvl2pPr indent="-342900" lvl="1" marL="914400">
              <a:spcBef>
                <a:spcPts val="1600"/>
              </a:spcBef>
              <a:spcAft>
                <a:spcPts val="0"/>
              </a:spcAft>
              <a:buSzPts val="1800"/>
              <a:buChar char="○"/>
              <a:defRPr sz="1800"/>
            </a:lvl2pPr>
            <a:lvl3pPr indent="-330200" lvl="2" marL="1371600">
              <a:spcBef>
                <a:spcPts val="1600"/>
              </a:spcBef>
              <a:spcAft>
                <a:spcPts val="0"/>
              </a:spcAft>
              <a:buSzPts val="1600"/>
              <a:buChar char="■"/>
              <a:defRPr sz="1600"/>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71" name="Google Shape;71;p11"/>
          <p:cNvSpPr txBox="1"/>
          <p:nvPr>
            <p:ph type="title"/>
          </p:nvPr>
        </p:nvSpPr>
        <p:spPr>
          <a:xfrm>
            <a:off x="1131800" y="980175"/>
            <a:ext cx="7410000" cy="679500"/>
          </a:xfrm>
          <a:prstGeom prst="rect">
            <a:avLst/>
          </a:prstGeom>
          <a:noFill/>
        </p:spPr>
        <p:txBody>
          <a:bodyPr anchorCtr="0" anchor="t" bIns="91425" lIns="91425" spcFirstLastPara="1" rIns="91425" wrap="square" tIns="91425">
            <a:noAutofit/>
          </a:bodyPr>
          <a:lstStyle>
            <a:lvl1pPr lvl="0">
              <a:spcBef>
                <a:spcPts val="0"/>
              </a:spcBef>
              <a:spcAft>
                <a:spcPts val="0"/>
              </a:spcAft>
              <a:buClr>
                <a:schemeClr val="accent5"/>
              </a:buClr>
              <a:buSzPts val="3600"/>
              <a:buNone/>
              <a:defRPr b="1" sz="3600">
                <a:solidFill>
                  <a:schemeClr val="accent5"/>
                </a:solidFill>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72" name="Google Shape;72;p11"/>
          <p:cNvSpPr/>
          <p:nvPr/>
        </p:nvSpPr>
        <p:spPr>
          <a:xfrm rot="8098816">
            <a:off x="6643949" y="22945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rot="8098816">
            <a:off x="6092643"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8098816">
            <a:off x="7741226" y="22945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8098816">
            <a:off x="8289866"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8098816">
            <a:off x="8292516" y="77809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8098816">
            <a:off x="7191264" y="-31917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rot="8098816">
            <a:off x="8838491" y="22944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II">
  <p:cSld name="CUSTOM_1_1">
    <p:spTree>
      <p:nvGrpSpPr>
        <p:cNvPr id="79" name="Shape 79"/>
        <p:cNvGrpSpPr/>
        <p:nvPr/>
      </p:nvGrpSpPr>
      <p:grpSpPr>
        <a:xfrm>
          <a:off x="0" y="0"/>
          <a:ext cx="0" cy="0"/>
          <a:chOff x="0" y="0"/>
          <a:chExt cx="0" cy="0"/>
        </a:xfrm>
      </p:grpSpPr>
      <p:sp>
        <p:nvSpPr>
          <p:cNvPr id="80" name="Google Shape;80;p12"/>
          <p:cNvSpPr txBox="1"/>
          <p:nvPr>
            <p:ph idx="1" type="body"/>
          </p:nvPr>
        </p:nvSpPr>
        <p:spPr>
          <a:xfrm>
            <a:off x="1131800" y="1813100"/>
            <a:ext cx="6645900" cy="2252400"/>
          </a:xfrm>
          <a:prstGeom prst="rect">
            <a:avLst/>
          </a:prstGeom>
        </p:spPr>
        <p:txBody>
          <a:bodyPr anchorCtr="0" anchor="t" bIns="91425" lIns="91425" spcFirstLastPara="1" rIns="91425" wrap="square" tIns="91425">
            <a:noAutofit/>
          </a:bodyPr>
          <a:lstStyle>
            <a:lvl1pPr indent="-368300" lvl="0" marL="457200" rtl="0">
              <a:spcBef>
                <a:spcPts val="0"/>
              </a:spcBef>
              <a:spcAft>
                <a:spcPts val="0"/>
              </a:spcAft>
              <a:buSzPts val="2200"/>
              <a:buChar char="●"/>
              <a:defRPr sz="2200"/>
            </a:lvl1pPr>
            <a:lvl2pPr indent="-342900" lvl="1" marL="914400" rtl="0">
              <a:spcBef>
                <a:spcPts val="1600"/>
              </a:spcBef>
              <a:spcAft>
                <a:spcPts val="0"/>
              </a:spcAft>
              <a:buSzPts val="1800"/>
              <a:buChar char="○"/>
              <a:defRPr sz="1800"/>
            </a:lvl2pPr>
            <a:lvl3pPr indent="-330200" lvl="2" marL="1371600" rtl="0">
              <a:spcBef>
                <a:spcPts val="1600"/>
              </a:spcBef>
              <a:spcAft>
                <a:spcPts val="0"/>
              </a:spcAft>
              <a:buSzPts val="1600"/>
              <a:buChar char="■"/>
              <a:defRPr sz="16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1" name="Google Shape;81;p12"/>
          <p:cNvSpPr txBox="1"/>
          <p:nvPr>
            <p:ph type="title"/>
          </p:nvPr>
        </p:nvSpPr>
        <p:spPr>
          <a:xfrm>
            <a:off x="1131800" y="980175"/>
            <a:ext cx="7410000" cy="679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3600"/>
              <a:buNone/>
              <a:defRPr b="1" sz="3600">
                <a:solidFill>
                  <a:schemeClr val="accent5"/>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82" name="Google Shape;82;p12"/>
          <p:cNvSpPr/>
          <p:nvPr/>
        </p:nvSpPr>
        <p:spPr>
          <a:xfrm rot="8098816">
            <a:off x="6092643"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2"/>
          <p:cNvSpPr/>
          <p:nvPr/>
        </p:nvSpPr>
        <p:spPr>
          <a:xfrm rot="8098816">
            <a:off x="7741226" y="22945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p:nvPr/>
        </p:nvSpPr>
        <p:spPr>
          <a:xfrm rot="8098816">
            <a:off x="8289866"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p:nvPr/>
        </p:nvSpPr>
        <p:spPr>
          <a:xfrm rot="8098816">
            <a:off x="7191264" y="-31917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p:nvPr/>
        </p:nvSpPr>
        <p:spPr>
          <a:xfrm rot="8098816">
            <a:off x="8838491" y="22944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In Code">
  <p:cSld name="TITLE_1">
    <p:bg>
      <p:bgPr>
        <a:solidFill>
          <a:schemeClr val="dk2"/>
        </a:solidFill>
      </p:bgPr>
    </p:bg>
    <p:spTree>
      <p:nvGrpSpPr>
        <p:cNvPr id="28" name="Shape 28"/>
        <p:cNvGrpSpPr/>
        <p:nvPr/>
      </p:nvGrpSpPr>
      <p:grpSpPr>
        <a:xfrm>
          <a:off x="0" y="0"/>
          <a:ext cx="0" cy="0"/>
          <a:chOff x="0" y="0"/>
          <a:chExt cx="0" cy="0"/>
        </a:xfrm>
      </p:grpSpPr>
      <p:sp>
        <p:nvSpPr>
          <p:cNvPr id="29" name="Google Shape;29;p3"/>
          <p:cNvSpPr txBox="1"/>
          <p:nvPr/>
        </p:nvSpPr>
        <p:spPr>
          <a:xfrm>
            <a:off x="46350" y="1767000"/>
            <a:ext cx="9051300" cy="16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200">
                <a:solidFill>
                  <a:srgbClr val="62B0FF"/>
                </a:solidFill>
                <a:latin typeface="DM Sans"/>
                <a:ea typeface="DM Sans"/>
                <a:cs typeface="DM Sans"/>
                <a:sym typeface="DM Sans"/>
              </a:rPr>
              <a:t> </a:t>
            </a:r>
            <a:endParaRPr b="1" sz="5200">
              <a:solidFill>
                <a:srgbClr val="62B0FF"/>
              </a:solidFill>
              <a:latin typeface="DM Sans"/>
              <a:ea typeface="DM Sans"/>
              <a:cs typeface="DM Sans"/>
              <a:sym typeface="DM Sans"/>
            </a:endParaRPr>
          </a:p>
          <a:p>
            <a:pPr indent="0" lvl="0" marL="0" rtl="0" algn="ctr">
              <a:spcBef>
                <a:spcPts val="0"/>
              </a:spcBef>
              <a:spcAft>
                <a:spcPts val="0"/>
              </a:spcAft>
              <a:buClr>
                <a:srgbClr val="000000"/>
              </a:buClr>
              <a:buSzPts val="1100"/>
              <a:buFont typeface="Arial"/>
              <a:buNone/>
            </a:pPr>
            <a:r>
              <a:rPr lang="en" sz="2000">
                <a:solidFill>
                  <a:srgbClr val="FFFFFF"/>
                </a:solidFill>
                <a:latin typeface="DM Sans"/>
                <a:ea typeface="DM Sans"/>
                <a:cs typeface="DM Sans"/>
                <a:sym typeface="DM Sans"/>
              </a:rPr>
              <a:t>Check-In</a:t>
            </a:r>
            <a:endParaRPr sz="2000">
              <a:solidFill>
                <a:srgbClr val="FFFFFF"/>
              </a:solidFill>
              <a:latin typeface="DM Sans"/>
              <a:ea typeface="DM Sans"/>
              <a:cs typeface="DM Sans"/>
              <a:sym typeface="DM Sans"/>
            </a:endParaRPr>
          </a:p>
          <a:p>
            <a:pPr indent="0" lvl="0" marL="0" rtl="0" algn="ctr">
              <a:spcBef>
                <a:spcPts val="0"/>
              </a:spcBef>
              <a:spcAft>
                <a:spcPts val="0"/>
              </a:spcAft>
              <a:buClr>
                <a:srgbClr val="000000"/>
              </a:buClr>
              <a:buSzPts val="1100"/>
              <a:buFont typeface="Arial"/>
              <a:buNone/>
            </a:pPr>
            <a:r>
              <a:rPr lang="en" sz="2000">
                <a:solidFill>
                  <a:srgbClr val="FFFFFF"/>
                </a:solidFill>
                <a:latin typeface="DM Sans"/>
                <a:ea typeface="DM Sans"/>
                <a:cs typeface="DM Sans"/>
                <a:sym typeface="DM Sans"/>
              </a:rPr>
              <a:t>acmucsd.com</a:t>
            </a:r>
            <a:endParaRPr sz="2000">
              <a:solidFill>
                <a:srgbClr val="FFFFFF"/>
              </a:solidFill>
              <a:latin typeface="DM Sans"/>
              <a:ea typeface="DM Sans"/>
              <a:cs typeface="DM Sans"/>
              <a:sym typeface="DM Sans"/>
            </a:endParaRPr>
          </a:p>
          <a:p>
            <a:pPr indent="0" lvl="0" marL="0" rtl="0" algn="ctr">
              <a:spcBef>
                <a:spcPts val="0"/>
              </a:spcBef>
              <a:spcAft>
                <a:spcPts val="0"/>
              </a:spcAft>
              <a:buNone/>
            </a:pPr>
            <a:r>
              <a:t/>
            </a:r>
            <a:endParaRPr b="1" sz="3000">
              <a:solidFill>
                <a:srgbClr val="434343"/>
              </a:solidFill>
              <a:latin typeface="DM Sans"/>
              <a:ea typeface="DM Sans"/>
              <a:cs typeface="DM Sans"/>
              <a:sym typeface="DM Sans"/>
            </a:endParaRPr>
          </a:p>
        </p:txBody>
      </p:sp>
      <p:sp>
        <p:nvSpPr>
          <p:cNvPr id="30" name="Google Shape;30;p3"/>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5200"/>
              <a:buNone/>
              <a:defRPr b="1" sz="5200">
                <a:solidFill>
                  <a:schemeClr val="accent5"/>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I">
  <p:cSld name="TITLE_1_1">
    <p:bg>
      <p:bgPr>
        <a:solidFill>
          <a:schemeClr val="dk2"/>
        </a:solidFill>
      </p:bgPr>
    </p:bg>
    <p:spTree>
      <p:nvGrpSpPr>
        <p:cNvPr id="31" name="Shape 31"/>
        <p:cNvGrpSpPr/>
        <p:nvPr/>
      </p:nvGrpSpPr>
      <p:grpSpPr>
        <a:xfrm>
          <a:off x="0" y="0"/>
          <a:ext cx="0" cy="0"/>
          <a:chOff x="0" y="0"/>
          <a:chExt cx="0" cy="0"/>
        </a:xfrm>
      </p:grpSpPr>
      <p:sp>
        <p:nvSpPr>
          <p:cNvPr id="32" name="Google Shape;32;p4"/>
          <p:cNvSpPr txBox="1"/>
          <p:nvPr>
            <p:ph idx="1" type="subTitle"/>
          </p:nvPr>
        </p:nvSpPr>
        <p:spPr>
          <a:xfrm>
            <a:off x="2352600" y="2555225"/>
            <a:ext cx="4438800" cy="48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Font typeface="DM Sans"/>
              <a:buNone/>
              <a:defRPr sz="2000">
                <a:latin typeface="DM Sans"/>
                <a:ea typeface="DM Sans"/>
                <a:cs typeface="DM Sans"/>
                <a:sym typeface="DM Sa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3" name="Google Shape;33;p4"/>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5200"/>
              <a:buNone/>
              <a:defRPr b="1" sz="5200">
                <a:solidFill>
                  <a:schemeClr val="accent5"/>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secHead">
  <p:cSld name="SECTION_HEADER">
    <p:spTree>
      <p:nvGrpSpPr>
        <p:cNvPr id="34" name="Shape 34"/>
        <p:cNvGrpSpPr/>
        <p:nvPr/>
      </p:nvGrpSpPr>
      <p:grpSpPr>
        <a:xfrm>
          <a:off x="0" y="0"/>
          <a:ext cx="0" cy="0"/>
          <a:chOff x="0" y="0"/>
          <a:chExt cx="0" cy="0"/>
        </a:xfrm>
      </p:grpSpPr>
      <p:sp>
        <p:nvSpPr>
          <p:cNvPr id="35" name="Google Shape;35;p5"/>
          <p:cNvSpPr txBox="1"/>
          <p:nvPr>
            <p:ph idx="1" type="subTitle"/>
          </p:nvPr>
        </p:nvSpPr>
        <p:spPr>
          <a:xfrm>
            <a:off x="3081425" y="1373925"/>
            <a:ext cx="3806700" cy="3450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DM Sans"/>
              <a:buNone/>
              <a:defRPr b="1" sz="1600">
                <a:latin typeface="DM Sans"/>
                <a:ea typeface="DM Sans"/>
                <a:cs typeface="DM Sans"/>
                <a:sym typeface="DM Sa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6" name="Google Shape;36;p5"/>
          <p:cNvSpPr txBox="1"/>
          <p:nvPr/>
        </p:nvSpPr>
        <p:spPr>
          <a:xfrm>
            <a:off x="2631436" y="1327287"/>
            <a:ext cx="4500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DM Sans"/>
                <a:ea typeface="DM Sans"/>
                <a:cs typeface="DM Sans"/>
                <a:sym typeface="DM Sans"/>
              </a:rPr>
              <a:t>1</a:t>
            </a:r>
            <a:endParaRPr b="1" sz="3000">
              <a:solidFill>
                <a:schemeClr val="accent5"/>
              </a:solidFill>
              <a:latin typeface="DM Sans"/>
              <a:ea typeface="DM Sans"/>
              <a:cs typeface="DM Sans"/>
              <a:sym typeface="DM Sans"/>
            </a:endParaRPr>
          </a:p>
        </p:txBody>
      </p:sp>
      <p:sp>
        <p:nvSpPr>
          <p:cNvPr id="37" name="Google Shape;37;p5"/>
          <p:cNvSpPr txBox="1"/>
          <p:nvPr/>
        </p:nvSpPr>
        <p:spPr>
          <a:xfrm>
            <a:off x="2702875" y="656744"/>
            <a:ext cx="34287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DM Sans"/>
                <a:ea typeface="DM Sans"/>
                <a:cs typeface="DM Sans"/>
                <a:sym typeface="DM Sans"/>
              </a:rPr>
              <a:t>today’s agenda</a:t>
            </a:r>
            <a:endParaRPr b="1" sz="2500">
              <a:solidFill>
                <a:srgbClr val="FFFFFF"/>
              </a:solidFill>
              <a:latin typeface="DM Sans"/>
              <a:ea typeface="DM Sans"/>
              <a:cs typeface="DM Sans"/>
              <a:sym typeface="DM Sans"/>
            </a:endParaRPr>
          </a:p>
        </p:txBody>
      </p:sp>
      <p:sp>
        <p:nvSpPr>
          <p:cNvPr id="38" name="Google Shape;38;p5"/>
          <p:cNvSpPr txBox="1"/>
          <p:nvPr>
            <p:ph idx="2" type="body"/>
          </p:nvPr>
        </p:nvSpPr>
        <p:spPr>
          <a:xfrm>
            <a:off x="3081425" y="1620075"/>
            <a:ext cx="3727500" cy="25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sz="1200">
                <a:latin typeface="DM Sans"/>
                <a:ea typeface="DM Sans"/>
                <a:cs typeface="DM Sans"/>
                <a:sym typeface="DM Sans"/>
              </a:defRPr>
            </a:lvl1pPr>
            <a:lvl2pPr indent="-304800" lvl="1" marL="914400">
              <a:spcBef>
                <a:spcPts val="1600"/>
              </a:spcBef>
              <a:spcAft>
                <a:spcPts val="0"/>
              </a:spcAft>
              <a:buSzPts val="1200"/>
              <a:buFont typeface="DM Sans"/>
              <a:buChar char="○"/>
              <a:defRPr sz="1200">
                <a:latin typeface="DM Sans"/>
                <a:ea typeface="DM Sans"/>
                <a:cs typeface="DM Sans"/>
                <a:sym typeface="DM Sans"/>
              </a:defRPr>
            </a:lvl2pPr>
            <a:lvl3pPr indent="-304800" lvl="2" marL="1371600">
              <a:spcBef>
                <a:spcPts val="1600"/>
              </a:spcBef>
              <a:spcAft>
                <a:spcPts val="0"/>
              </a:spcAft>
              <a:buSzPts val="1200"/>
              <a:buFont typeface="DM Sans"/>
              <a:buChar char="■"/>
              <a:defRPr sz="1200">
                <a:latin typeface="DM Sans"/>
                <a:ea typeface="DM Sans"/>
                <a:cs typeface="DM Sans"/>
                <a:sym typeface="DM Sans"/>
              </a:defRPr>
            </a:lvl3pPr>
            <a:lvl4pPr indent="-304800" lvl="3" marL="1828800">
              <a:spcBef>
                <a:spcPts val="1600"/>
              </a:spcBef>
              <a:spcAft>
                <a:spcPts val="0"/>
              </a:spcAft>
              <a:buSzPts val="1200"/>
              <a:buFont typeface="DM Sans"/>
              <a:buChar char="●"/>
              <a:defRPr sz="1200">
                <a:latin typeface="DM Sans"/>
                <a:ea typeface="DM Sans"/>
                <a:cs typeface="DM Sans"/>
                <a:sym typeface="DM Sans"/>
              </a:defRPr>
            </a:lvl4pPr>
            <a:lvl5pPr indent="-304800" lvl="4" marL="2286000">
              <a:spcBef>
                <a:spcPts val="1600"/>
              </a:spcBef>
              <a:spcAft>
                <a:spcPts val="0"/>
              </a:spcAft>
              <a:buSzPts val="1200"/>
              <a:buFont typeface="DM Sans"/>
              <a:buChar char="○"/>
              <a:defRPr sz="1200">
                <a:latin typeface="DM Sans"/>
                <a:ea typeface="DM Sans"/>
                <a:cs typeface="DM Sans"/>
                <a:sym typeface="DM Sans"/>
              </a:defRPr>
            </a:lvl5pPr>
            <a:lvl6pPr indent="-304800" lvl="5" marL="2743200">
              <a:spcBef>
                <a:spcPts val="1600"/>
              </a:spcBef>
              <a:spcAft>
                <a:spcPts val="0"/>
              </a:spcAft>
              <a:buSzPts val="1200"/>
              <a:buFont typeface="DM Sans"/>
              <a:buChar char="■"/>
              <a:defRPr sz="1200">
                <a:latin typeface="DM Sans"/>
                <a:ea typeface="DM Sans"/>
                <a:cs typeface="DM Sans"/>
                <a:sym typeface="DM Sans"/>
              </a:defRPr>
            </a:lvl6pPr>
            <a:lvl7pPr indent="-304800" lvl="6" marL="3200400">
              <a:spcBef>
                <a:spcPts val="1600"/>
              </a:spcBef>
              <a:spcAft>
                <a:spcPts val="0"/>
              </a:spcAft>
              <a:buSzPts val="1200"/>
              <a:buFont typeface="DM Sans"/>
              <a:buChar char="●"/>
              <a:defRPr sz="1200">
                <a:latin typeface="DM Sans"/>
                <a:ea typeface="DM Sans"/>
                <a:cs typeface="DM Sans"/>
                <a:sym typeface="DM Sans"/>
              </a:defRPr>
            </a:lvl7pPr>
            <a:lvl8pPr indent="-304800" lvl="7" marL="3657600">
              <a:spcBef>
                <a:spcPts val="1600"/>
              </a:spcBef>
              <a:spcAft>
                <a:spcPts val="0"/>
              </a:spcAft>
              <a:buSzPts val="1200"/>
              <a:buFont typeface="DM Sans"/>
              <a:buChar char="○"/>
              <a:defRPr sz="1200">
                <a:latin typeface="DM Sans"/>
                <a:ea typeface="DM Sans"/>
                <a:cs typeface="DM Sans"/>
                <a:sym typeface="DM Sans"/>
              </a:defRPr>
            </a:lvl8pPr>
            <a:lvl9pPr indent="-304800" lvl="8" marL="411480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39" name="Google Shape;39;p5"/>
          <p:cNvSpPr txBox="1"/>
          <p:nvPr>
            <p:ph idx="3" type="subTitle"/>
          </p:nvPr>
        </p:nvSpPr>
        <p:spPr>
          <a:xfrm>
            <a:off x="3081425" y="2135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DM Sans"/>
              <a:buNone/>
              <a:defRPr b="1" sz="1600">
                <a:latin typeface="DM Sans"/>
                <a:ea typeface="DM Sans"/>
                <a:cs typeface="DM Sans"/>
                <a:sym typeface="DM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 name="Google Shape;40;p5"/>
          <p:cNvSpPr txBox="1"/>
          <p:nvPr/>
        </p:nvSpPr>
        <p:spPr>
          <a:xfrm>
            <a:off x="2631436" y="2089287"/>
            <a:ext cx="4500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DM Sans"/>
                <a:ea typeface="DM Sans"/>
                <a:cs typeface="DM Sans"/>
                <a:sym typeface="DM Sans"/>
              </a:rPr>
              <a:t>2</a:t>
            </a:r>
            <a:endParaRPr b="1" sz="3000">
              <a:solidFill>
                <a:schemeClr val="accent5"/>
              </a:solidFill>
              <a:latin typeface="DM Sans"/>
              <a:ea typeface="DM Sans"/>
              <a:cs typeface="DM Sans"/>
              <a:sym typeface="DM Sans"/>
            </a:endParaRPr>
          </a:p>
        </p:txBody>
      </p:sp>
      <p:sp>
        <p:nvSpPr>
          <p:cNvPr id="41" name="Google Shape;41;p5"/>
          <p:cNvSpPr txBox="1"/>
          <p:nvPr>
            <p:ph idx="4" type="body"/>
          </p:nvPr>
        </p:nvSpPr>
        <p:spPr>
          <a:xfrm>
            <a:off x="3081425" y="2382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42" name="Google Shape;42;p5"/>
          <p:cNvSpPr txBox="1"/>
          <p:nvPr>
            <p:ph idx="5" type="subTitle"/>
          </p:nvPr>
        </p:nvSpPr>
        <p:spPr>
          <a:xfrm>
            <a:off x="3081425" y="2897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DM Sans"/>
              <a:buNone/>
              <a:defRPr b="1" sz="1600">
                <a:latin typeface="DM Sans"/>
                <a:ea typeface="DM Sans"/>
                <a:cs typeface="DM Sans"/>
                <a:sym typeface="DM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 name="Google Shape;43;p5"/>
          <p:cNvSpPr txBox="1"/>
          <p:nvPr/>
        </p:nvSpPr>
        <p:spPr>
          <a:xfrm>
            <a:off x="2631436" y="2851287"/>
            <a:ext cx="4500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DM Sans"/>
                <a:ea typeface="DM Sans"/>
                <a:cs typeface="DM Sans"/>
                <a:sym typeface="DM Sans"/>
              </a:rPr>
              <a:t>3</a:t>
            </a:r>
            <a:endParaRPr b="1" sz="3000">
              <a:solidFill>
                <a:schemeClr val="accent5"/>
              </a:solidFill>
              <a:latin typeface="DM Sans"/>
              <a:ea typeface="DM Sans"/>
              <a:cs typeface="DM Sans"/>
              <a:sym typeface="DM Sans"/>
            </a:endParaRPr>
          </a:p>
        </p:txBody>
      </p:sp>
      <p:sp>
        <p:nvSpPr>
          <p:cNvPr id="44" name="Google Shape;44;p5"/>
          <p:cNvSpPr txBox="1"/>
          <p:nvPr>
            <p:ph idx="6" type="body"/>
          </p:nvPr>
        </p:nvSpPr>
        <p:spPr>
          <a:xfrm>
            <a:off x="3081425" y="3144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45" name="Google Shape;45;p5"/>
          <p:cNvSpPr txBox="1"/>
          <p:nvPr>
            <p:ph idx="7" type="subTitle"/>
          </p:nvPr>
        </p:nvSpPr>
        <p:spPr>
          <a:xfrm>
            <a:off x="3081425" y="3659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DM Sans"/>
              <a:buNone/>
              <a:defRPr b="1" sz="1600">
                <a:latin typeface="DM Sans"/>
                <a:ea typeface="DM Sans"/>
                <a:cs typeface="DM Sans"/>
                <a:sym typeface="DM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6" name="Google Shape;46;p5"/>
          <p:cNvSpPr txBox="1"/>
          <p:nvPr/>
        </p:nvSpPr>
        <p:spPr>
          <a:xfrm>
            <a:off x="2631436" y="3613287"/>
            <a:ext cx="4500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DM Sans"/>
                <a:ea typeface="DM Sans"/>
                <a:cs typeface="DM Sans"/>
                <a:sym typeface="DM Sans"/>
              </a:rPr>
              <a:t>4</a:t>
            </a:r>
            <a:endParaRPr b="1" sz="3000">
              <a:solidFill>
                <a:schemeClr val="accent5"/>
              </a:solidFill>
              <a:latin typeface="DM Sans"/>
              <a:ea typeface="DM Sans"/>
              <a:cs typeface="DM Sans"/>
              <a:sym typeface="DM Sans"/>
            </a:endParaRPr>
          </a:p>
        </p:txBody>
      </p:sp>
      <p:sp>
        <p:nvSpPr>
          <p:cNvPr id="47" name="Google Shape;47;p5"/>
          <p:cNvSpPr txBox="1"/>
          <p:nvPr>
            <p:ph idx="8" type="body"/>
          </p:nvPr>
        </p:nvSpPr>
        <p:spPr>
          <a:xfrm>
            <a:off x="3081425" y="3906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s">
  <p:cSld name="SECTION_HEADER_1">
    <p:spTree>
      <p:nvGrpSpPr>
        <p:cNvPr id="48" name="Shape 48"/>
        <p:cNvGrpSpPr/>
        <p:nvPr/>
      </p:nvGrpSpPr>
      <p:grpSpPr>
        <a:xfrm>
          <a:off x="0" y="0"/>
          <a:ext cx="0" cy="0"/>
          <a:chOff x="0" y="0"/>
          <a:chExt cx="0" cy="0"/>
        </a:xfrm>
      </p:grpSpPr>
      <p:sp>
        <p:nvSpPr>
          <p:cNvPr id="49" name="Google Shape;49;p6"/>
          <p:cNvSpPr txBox="1"/>
          <p:nvPr>
            <p:ph type="title"/>
          </p:nvPr>
        </p:nvSpPr>
        <p:spPr>
          <a:xfrm>
            <a:off x="2702875" y="656745"/>
            <a:ext cx="5854800" cy="5154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b="1" sz="2400"/>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50" name="Google Shape;50;p6"/>
          <p:cNvSpPr txBox="1"/>
          <p:nvPr>
            <p:ph idx="1" type="subTitle"/>
          </p:nvPr>
        </p:nvSpPr>
        <p:spPr>
          <a:xfrm>
            <a:off x="2700425" y="1373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DM Sans"/>
              <a:buNone/>
              <a:defRPr b="1" sz="1600">
                <a:solidFill>
                  <a:schemeClr val="accent5"/>
                </a:solidFill>
                <a:latin typeface="DM Sans"/>
                <a:ea typeface="DM Sans"/>
                <a:cs typeface="DM Sans"/>
                <a:sym typeface="DM Sans"/>
              </a:defRPr>
            </a:lvl1pPr>
            <a:lvl2pPr lvl="1" rtl="0">
              <a:spcBef>
                <a:spcPts val="160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51" name="Google Shape;51;p6"/>
          <p:cNvSpPr txBox="1"/>
          <p:nvPr>
            <p:ph idx="2" type="body"/>
          </p:nvPr>
        </p:nvSpPr>
        <p:spPr>
          <a:xfrm>
            <a:off x="2700425" y="1620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52" name="Google Shape;52;p6"/>
          <p:cNvSpPr txBox="1"/>
          <p:nvPr>
            <p:ph idx="3" type="subTitle"/>
          </p:nvPr>
        </p:nvSpPr>
        <p:spPr>
          <a:xfrm>
            <a:off x="2700425" y="2135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DM Sans"/>
              <a:buNone/>
              <a:defRPr b="1" sz="1600">
                <a:solidFill>
                  <a:schemeClr val="accent5"/>
                </a:solidFill>
                <a:latin typeface="DM Sans"/>
                <a:ea typeface="DM Sans"/>
                <a:cs typeface="DM Sans"/>
                <a:sym typeface="DM Sans"/>
              </a:defRPr>
            </a:lvl1pPr>
            <a:lvl2pPr lvl="1" rtl="0">
              <a:spcBef>
                <a:spcPts val="160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53" name="Google Shape;53;p6"/>
          <p:cNvSpPr txBox="1"/>
          <p:nvPr>
            <p:ph idx="4" type="body"/>
          </p:nvPr>
        </p:nvSpPr>
        <p:spPr>
          <a:xfrm>
            <a:off x="2700425" y="2382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54" name="Google Shape;54;p6"/>
          <p:cNvSpPr txBox="1"/>
          <p:nvPr>
            <p:ph idx="5" type="subTitle"/>
          </p:nvPr>
        </p:nvSpPr>
        <p:spPr>
          <a:xfrm>
            <a:off x="2700425" y="2897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DM Sans"/>
              <a:buNone/>
              <a:defRPr b="1" sz="1600">
                <a:solidFill>
                  <a:schemeClr val="accent5"/>
                </a:solidFill>
                <a:latin typeface="DM Sans"/>
                <a:ea typeface="DM Sans"/>
                <a:cs typeface="DM Sans"/>
                <a:sym typeface="DM Sans"/>
              </a:defRPr>
            </a:lvl1pPr>
            <a:lvl2pPr lvl="1" rtl="0">
              <a:spcBef>
                <a:spcPts val="160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55" name="Google Shape;55;p6"/>
          <p:cNvSpPr txBox="1"/>
          <p:nvPr>
            <p:ph idx="6" type="body"/>
          </p:nvPr>
        </p:nvSpPr>
        <p:spPr>
          <a:xfrm>
            <a:off x="2700425" y="3144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56" name="Google Shape;56;p6"/>
          <p:cNvSpPr txBox="1"/>
          <p:nvPr>
            <p:ph idx="7" type="subTitle"/>
          </p:nvPr>
        </p:nvSpPr>
        <p:spPr>
          <a:xfrm>
            <a:off x="2700425" y="3659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DM Sans"/>
              <a:buNone/>
              <a:defRPr b="1" sz="1600">
                <a:solidFill>
                  <a:schemeClr val="accent5"/>
                </a:solidFill>
                <a:latin typeface="DM Sans"/>
                <a:ea typeface="DM Sans"/>
                <a:cs typeface="DM Sans"/>
                <a:sym typeface="DM Sans"/>
              </a:defRPr>
            </a:lvl1pPr>
            <a:lvl2pPr lvl="1" rtl="0">
              <a:spcBef>
                <a:spcPts val="160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57" name="Google Shape;57;p6"/>
          <p:cNvSpPr txBox="1"/>
          <p:nvPr>
            <p:ph idx="8" type="body"/>
          </p:nvPr>
        </p:nvSpPr>
        <p:spPr>
          <a:xfrm>
            <a:off x="2700425" y="3906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 type="blank">
  <p:cSld name="BLANK">
    <p:spTree>
      <p:nvGrpSpPr>
        <p:cNvPr id="58" name="Shape 5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I">
  <p:cSld name="BLANK_1">
    <p:spTree>
      <p:nvGrpSpPr>
        <p:cNvPr id="59" name="Shape 59"/>
        <p:cNvGrpSpPr/>
        <p:nvPr/>
      </p:nvGrpSpPr>
      <p:grpSpPr>
        <a:xfrm>
          <a:off x="0" y="0"/>
          <a:ext cx="0" cy="0"/>
          <a:chOff x="0" y="0"/>
          <a:chExt cx="0" cy="0"/>
        </a:xfrm>
      </p:grpSpPr>
      <p:sp>
        <p:nvSpPr>
          <p:cNvPr id="60" name="Google Shape;60;p8"/>
          <p:cNvSpPr/>
          <p:nvPr/>
        </p:nvSpPr>
        <p:spPr>
          <a:xfrm>
            <a:off x="144875" y="4254425"/>
            <a:ext cx="8838300" cy="79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CUSTOM">
    <p:spTree>
      <p:nvGrpSpPr>
        <p:cNvPr id="61" name="Shape 61"/>
        <p:cNvGrpSpPr/>
        <p:nvPr/>
      </p:nvGrpSpPr>
      <p:grpSpPr>
        <a:xfrm>
          <a:off x="0" y="0"/>
          <a:ext cx="0" cy="0"/>
          <a:chOff x="0" y="0"/>
          <a:chExt cx="0" cy="0"/>
        </a:xfrm>
      </p:grpSpPr>
      <p:sp>
        <p:nvSpPr>
          <p:cNvPr id="62" name="Google Shape;62;p9"/>
          <p:cNvSpPr txBox="1"/>
          <p:nvPr>
            <p:ph idx="1" type="body"/>
          </p:nvPr>
        </p:nvSpPr>
        <p:spPr>
          <a:xfrm>
            <a:off x="311700" y="915150"/>
            <a:ext cx="8368500" cy="331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Roboto Mono"/>
              <a:buChar char="●"/>
              <a:defRPr sz="1200">
                <a:latin typeface="Roboto Mono"/>
                <a:ea typeface="Roboto Mono"/>
                <a:cs typeface="Roboto Mono"/>
                <a:sym typeface="Roboto Mono"/>
              </a:defRPr>
            </a:lvl1pPr>
            <a:lvl2pPr indent="-304800" lvl="1" marL="914400">
              <a:spcBef>
                <a:spcPts val="1600"/>
              </a:spcBef>
              <a:spcAft>
                <a:spcPts val="0"/>
              </a:spcAft>
              <a:buSzPts val="1200"/>
              <a:buFont typeface="Roboto Mono"/>
              <a:buChar char="○"/>
              <a:defRPr sz="1200">
                <a:latin typeface="Roboto Mono"/>
                <a:ea typeface="Roboto Mono"/>
                <a:cs typeface="Roboto Mono"/>
                <a:sym typeface="Roboto Mono"/>
              </a:defRPr>
            </a:lvl2pPr>
            <a:lvl3pPr indent="-304800" lvl="2" marL="1371600">
              <a:spcBef>
                <a:spcPts val="1600"/>
              </a:spcBef>
              <a:spcAft>
                <a:spcPts val="0"/>
              </a:spcAft>
              <a:buSzPts val="1200"/>
              <a:buFont typeface="Roboto Mono"/>
              <a:buChar char="■"/>
              <a:defRPr sz="1200">
                <a:latin typeface="Roboto Mono"/>
                <a:ea typeface="Roboto Mono"/>
                <a:cs typeface="Roboto Mono"/>
                <a:sym typeface="Roboto Mono"/>
              </a:defRPr>
            </a:lvl3pPr>
            <a:lvl4pPr indent="-304800" lvl="3" marL="1828800">
              <a:spcBef>
                <a:spcPts val="1600"/>
              </a:spcBef>
              <a:spcAft>
                <a:spcPts val="0"/>
              </a:spcAft>
              <a:buSzPts val="1200"/>
              <a:buFont typeface="Roboto Mono"/>
              <a:buChar char="●"/>
              <a:defRPr sz="1200">
                <a:latin typeface="Roboto Mono"/>
                <a:ea typeface="Roboto Mono"/>
                <a:cs typeface="Roboto Mono"/>
                <a:sym typeface="Roboto Mono"/>
              </a:defRPr>
            </a:lvl4pPr>
            <a:lvl5pPr indent="-304800" lvl="4" marL="2286000">
              <a:spcBef>
                <a:spcPts val="1600"/>
              </a:spcBef>
              <a:spcAft>
                <a:spcPts val="0"/>
              </a:spcAft>
              <a:buSzPts val="1200"/>
              <a:buFont typeface="Roboto Mono"/>
              <a:buChar char="○"/>
              <a:defRPr sz="1200">
                <a:latin typeface="Roboto Mono"/>
                <a:ea typeface="Roboto Mono"/>
                <a:cs typeface="Roboto Mono"/>
                <a:sym typeface="Roboto Mono"/>
              </a:defRPr>
            </a:lvl5pPr>
            <a:lvl6pPr indent="-304800" lvl="5" marL="2743200">
              <a:spcBef>
                <a:spcPts val="1600"/>
              </a:spcBef>
              <a:spcAft>
                <a:spcPts val="0"/>
              </a:spcAft>
              <a:buSzPts val="1200"/>
              <a:buFont typeface="Roboto Mono"/>
              <a:buChar char="■"/>
              <a:defRPr sz="1200">
                <a:latin typeface="Roboto Mono"/>
                <a:ea typeface="Roboto Mono"/>
                <a:cs typeface="Roboto Mono"/>
                <a:sym typeface="Roboto Mono"/>
              </a:defRPr>
            </a:lvl6pPr>
            <a:lvl7pPr indent="-304800" lvl="6" marL="3200400">
              <a:spcBef>
                <a:spcPts val="1600"/>
              </a:spcBef>
              <a:spcAft>
                <a:spcPts val="0"/>
              </a:spcAft>
              <a:buSzPts val="1200"/>
              <a:buFont typeface="Roboto Mono"/>
              <a:buChar char="●"/>
              <a:defRPr sz="1200">
                <a:latin typeface="Roboto Mono"/>
                <a:ea typeface="Roboto Mono"/>
                <a:cs typeface="Roboto Mono"/>
                <a:sym typeface="Roboto Mono"/>
              </a:defRPr>
            </a:lvl7pPr>
            <a:lvl8pPr indent="-304800" lvl="7" marL="3657600">
              <a:spcBef>
                <a:spcPts val="1600"/>
              </a:spcBef>
              <a:spcAft>
                <a:spcPts val="0"/>
              </a:spcAft>
              <a:buSzPts val="1200"/>
              <a:buFont typeface="Roboto Mono"/>
              <a:buChar char="○"/>
              <a:defRPr sz="1200">
                <a:latin typeface="Roboto Mono"/>
                <a:ea typeface="Roboto Mono"/>
                <a:cs typeface="Roboto Mono"/>
                <a:sym typeface="Roboto Mono"/>
              </a:defRPr>
            </a:lvl8pPr>
            <a:lvl9pPr indent="-304800" lvl="8" marL="4114800">
              <a:spcBef>
                <a:spcPts val="1600"/>
              </a:spcBef>
              <a:spcAft>
                <a:spcPts val="1600"/>
              </a:spcAft>
              <a:buSzPts val="1200"/>
              <a:buFont typeface="Roboto Mono"/>
              <a:buChar char="■"/>
              <a:defRPr sz="1200">
                <a:latin typeface="Roboto Mono"/>
                <a:ea typeface="Roboto Mono"/>
                <a:cs typeface="Roboto Mono"/>
                <a:sym typeface="Roboto Mono"/>
              </a:defRPr>
            </a:lvl9pPr>
          </a:lstStyle>
          <a:p/>
        </p:txBody>
      </p:sp>
      <p:sp>
        <p:nvSpPr>
          <p:cNvPr id="63" name="Google Shape;63;p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b="1"/>
            </a:lvl1pPr>
            <a:lvl2pPr lvl="1">
              <a:spcBef>
                <a:spcPts val="0"/>
              </a:spcBef>
              <a:spcAft>
                <a:spcPts val="0"/>
              </a:spcAft>
              <a:buNone/>
              <a:defRPr>
                <a:latin typeface="Roboto"/>
                <a:ea typeface="Roboto"/>
                <a:cs typeface="Roboto"/>
                <a:sym typeface="Roboto"/>
              </a:defRPr>
            </a:lvl2pPr>
            <a:lvl3pPr lvl="2">
              <a:spcBef>
                <a:spcPts val="0"/>
              </a:spcBef>
              <a:spcAft>
                <a:spcPts val="0"/>
              </a:spcAft>
              <a:buNone/>
              <a:defRPr>
                <a:latin typeface="Roboto"/>
                <a:ea typeface="Roboto"/>
                <a:cs typeface="Roboto"/>
                <a:sym typeface="Roboto"/>
              </a:defRPr>
            </a:lvl3pPr>
            <a:lvl4pPr lvl="3">
              <a:spcBef>
                <a:spcPts val="0"/>
              </a:spcBef>
              <a:spcAft>
                <a:spcPts val="0"/>
              </a:spcAft>
              <a:buNone/>
              <a:defRPr>
                <a:latin typeface="Roboto"/>
                <a:ea typeface="Roboto"/>
                <a:cs typeface="Roboto"/>
                <a:sym typeface="Roboto"/>
              </a:defRPr>
            </a:lvl4pPr>
            <a:lvl5pPr lvl="4">
              <a:spcBef>
                <a:spcPts val="0"/>
              </a:spcBef>
              <a:spcAft>
                <a:spcPts val="0"/>
              </a:spcAft>
              <a:buNone/>
              <a:defRPr>
                <a:latin typeface="Roboto"/>
                <a:ea typeface="Roboto"/>
                <a:cs typeface="Roboto"/>
                <a:sym typeface="Roboto"/>
              </a:defRPr>
            </a:lvl5pPr>
            <a:lvl6pPr lvl="5">
              <a:spcBef>
                <a:spcPts val="0"/>
              </a:spcBef>
              <a:spcAft>
                <a:spcPts val="0"/>
              </a:spcAft>
              <a:buNone/>
              <a:defRPr>
                <a:latin typeface="Roboto"/>
                <a:ea typeface="Roboto"/>
                <a:cs typeface="Roboto"/>
                <a:sym typeface="Roboto"/>
              </a:defRPr>
            </a:lvl6pPr>
            <a:lvl7pPr lvl="6">
              <a:spcBef>
                <a:spcPts val="0"/>
              </a:spcBef>
              <a:spcAft>
                <a:spcPts val="0"/>
              </a:spcAft>
              <a:buNone/>
              <a:defRPr>
                <a:latin typeface="Roboto"/>
                <a:ea typeface="Roboto"/>
                <a:cs typeface="Roboto"/>
                <a:sym typeface="Roboto"/>
              </a:defRPr>
            </a:lvl7pPr>
            <a:lvl8pPr lvl="7">
              <a:spcBef>
                <a:spcPts val="0"/>
              </a:spcBef>
              <a:spcAft>
                <a:spcPts val="0"/>
              </a:spcAft>
              <a:buNone/>
              <a:defRPr>
                <a:latin typeface="Roboto"/>
                <a:ea typeface="Roboto"/>
                <a:cs typeface="Roboto"/>
                <a:sym typeface="Roboto"/>
              </a:defRPr>
            </a:lvl8pPr>
            <a:lvl9pPr lvl="8">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with callout">
  <p:cSld name="CUSTOM_3">
    <p:spTree>
      <p:nvGrpSpPr>
        <p:cNvPr id="64" name="Shape 64"/>
        <p:cNvGrpSpPr/>
        <p:nvPr/>
      </p:nvGrpSpPr>
      <p:grpSpPr>
        <a:xfrm>
          <a:off x="0" y="0"/>
          <a:ext cx="0" cy="0"/>
          <a:chOff x="0" y="0"/>
          <a:chExt cx="0" cy="0"/>
        </a:xfrm>
      </p:grpSpPr>
      <p:sp>
        <p:nvSpPr>
          <p:cNvPr id="65" name="Google Shape;65;p10"/>
          <p:cNvSpPr txBox="1"/>
          <p:nvPr>
            <p:ph idx="1" type="body"/>
          </p:nvPr>
        </p:nvSpPr>
        <p:spPr>
          <a:xfrm>
            <a:off x="311700" y="915150"/>
            <a:ext cx="5628600" cy="331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Mono"/>
              <a:buChar char="●"/>
              <a:defRPr sz="1200">
                <a:latin typeface="Roboto Mono"/>
                <a:ea typeface="Roboto Mono"/>
                <a:cs typeface="Roboto Mono"/>
                <a:sym typeface="Roboto Mono"/>
              </a:defRPr>
            </a:lvl1pPr>
            <a:lvl2pPr indent="-304800" lvl="1" marL="914400" rtl="0">
              <a:spcBef>
                <a:spcPts val="1600"/>
              </a:spcBef>
              <a:spcAft>
                <a:spcPts val="0"/>
              </a:spcAft>
              <a:buSzPts val="1200"/>
              <a:buFont typeface="Roboto Mono"/>
              <a:buChar char="○"/>
              <a:defRPr sz="1200">
                <a:latin typeface="Roboto Mono"/>
                <a:ea typeface="Roboto Mono"/>
                <a:cs typeface="Roboto Mono"/>
                <a:sym typeface="Roboto Mono"/>
              </a:defRPr>
            </a:lvl2pPr>
            <a:lvl3pPr indent="-304800" lvl="2" marL="1371600" rtl="0">
              <a:spcBef>
                <a:spcPts val="1600"/>
              </a:spcBef>
              <a:spcAft>
                <a:spcPts val="0"/>
              </a:spcAft>
              <a:buSzPts val="1200"/>
              <a:buFont typeface="Roboto Mono"/>
              <a:buChar char="■"/>
              <a:defRPr sz="1200">
                <a:latin typeface="Roboto Mono"/>
                <a:ea typeface="Roboto Mono"/>
                <a:cs typeface="Roboto Mono"/>
                <a:sym typeface="Roboto Mono"/>
              </a:defRPr>
            </a:lvl3pPr>
            <a:lvl4pPr indent="-304800" lvl="3" marL="1828800" rtl="0">
              <a:spcBef>
                <a:spcPts val="1600"/>
              </a:spcBef>
              <a:spcAft>
                <a:spcPts val="0"/>
              </a:spcAft>
              <a:buSzPts val="1200"/>
              <a:buFont typeface="Roboto Mono"/>
              <a:buChar char="●"/>
              <a:defRPr sz="1200">
                <a:latin typeface="Roboto Mono"/>
                <a:ea typeface="Roboto Mono"/>
                <a:cs typeface="Roboto Mono"/>
                <a:sym typeface="Roboto Mono"/>
              </a:defRPr>
            </a:lvl4pPr>
            <a:lvl5pPr indent="-304800" lvl="4" marL="2286000" rtl="0">
              <a:spcBef>
                <a:spcPts val="1600"/>
              </a:spcBef>
              <a:spcAft>
                <a:spcPts val="0"/>
              </a:spcAft>
              <a:buSzPts val="1200"/>
              <a:buFont typeface="Roboto Mono"/>
              <a:buChar char="○"/>
              <a:defRPr sz="1200">
                <a:latin typeface="Roboto Mono"/>
                <a:ea typeface="Roboto Mono"/>
                <a:cs typeface="Roboto Mono"/>
                <a:sym typeface="Roboto Mono"/>
              </a:defRPr>
            </a:lvl5pPr>
            <a:lvl6pPr indent="-304800" lvl="5" marL="2743200" rtl="0">
              <a:spcBef>
                <a:spcPts val="1600"/>
              </a:spcBef>
              <a:spcAft>
                <a:spcPts val="0"/>
              </a:spcAft>
              <a:buSzPts val="1200"/>
              <a:buFont typeface="Roboto Mono"/>
              <a:buChar char="■"/>
              <a:defRPr sz="1200">
                <a:latin typeface="Roboto Mono"/>
                <a:ea typeface="Roboto Mono"/>
                <a:cs typeface="Roboto Mono"/>
                <a:sym typeface="Roboto Mono"/>
              </a:defRPr>
            </a:lvl6pPr>
            <a:lvl7pPr indent="-304800" lvl="6" marL="3200400" rtl="0">
              <a:spcBef>
                <a:spcPts val="1600"/>
              </a:spcBef>
              <a:spcAft>
                <a:spcPts val="0"/>
              </a:spcAft>
              <a:buSzPts val="1200"/>
              <a:buFont typeface="Roboto Mono"/>
              <a:buChar char="●"/>
              <a:defRPr sz="1200">
                <a:latin typeface="Roboto Mono"/>
                <a:ea typeface="Roboto Mono"/>
                <a:cs typeface="Roboto Mono"/>
                <a:sym typeface="Roboto Mono"/>
              </a:defRPr>
            </a:lvl7pPr>
            <a:lvl8pPr indent="-304800" lvl="7" marL="3657600" rtl="0">
              <a:spcBef>
                <a:spcPts val="1600"/>
              </a:spcBef>
              <a:spcAft>
                <a:spcPts val="0"/>
              </a:spcAft>
              <a:buSzPts val="1200"/>
              <a:buFont typeface="Roboto Mono"/>
              <a:buChar char="○"/>
              <a:defRPr sz="1200">
                <a:latin typeface="Roboto Mono"/>
                <a:ea typeface="Roboto Mono"/>
                <a:cs typeface="Roboto Mono"/>
                <a:sym typeface="Roboto Mono"/>
              </a:defRPr>
            </a:lvl8pPr>
            <a:lvl9pPr indent="-304800" lvl="8" marL="4114800" rtl="0">
              <a:spcBef>
                <a:spcPts val="1600"/>
              </a:spcBef>
              <a:spcAft>
                <a:spcPts val="1600"/>
              </a:spcAft>
              <a:buSzPts val="1200"/>
              <a:buFont typeface="Roboto Mono"/>
              <a:buChar char="■"/>
              <a:defRPr sz="1200">
                <a:latin typeface="Roboto Mono"/>
                <a:ea typeface="Roboto Mono"/>
                <a:cs typeface="Roboto Mono"/>
                <a:sym typeface="Roboto Mono"/>
              </a:defRPr>
            </a:lvl9pPr>
          </a:lstStyle>
          <a:p/>
        </p:txBody>
      </p:sp>
      <p:sp>
        <p:nvSpPr>
          <p:cNvPr id="66" name="Google Shape;66;p1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7" name="Google Shape;67;p10"/>
          <p:cNvSpPr/>
          <p:nvPr/>
        </p:nvSpPr>
        <p:spPr>
          <a:xfrm>
            <a:off x="6025275" y="956800"/>
            <a:ext cx="2734200" cy="2186400"/>
          </a:xfrm>
          <a:prstGeom prst="roundRect">
            <a:avLst>
              <a:gd fmla="val 3148"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ph idx="2" type="subTitle"/>
          </p:nvPr>
        </p:nvSpPr>
        <p:spPr>
          <a:xfrm>
            <a:off x="6253525" y="1198925"/>
            <a:ext cx="2309700" cy="17307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Roboto Mono"/>
              <a:buNone/>
              <a:defRPr b="1" sz="1400">
                <a:latin typeface="Roboto Mono"/>
                <a:ea typeface="Roboto Mono"/>
                <a:cs typeface="Roboto Mono"/>
                <a:sym typeface="Roboto Mono"/>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777253" y="91225"/>
            <a:ext cx="324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DM Sans"/>
              <a:buNone/>
              <a:defRPr b="1" sz="2800">
                <a:solidFill>
                  <a:srgbClr val="FFFFFF"/>
                </a:solidFill>
                <a:latin typeface="DM Sans"/>
                <a:ea typeface="DM Sans"/>
                <a:cs typeface="DM Sans"/>
                <a:sym typeface="DM Sans"/>
              </a:defRPr>
            </a:lvl1pPr>
            <a:lvl2pPr lvl="1">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2pPr>
            <a:lvl3pPr lvl="2">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3pPr>
            <a:lvl4pPr lvl="3">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4pPr>
            <a:lvl5pPr lvl="4">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5pPr>
            <a:lvl6pPr lvl="5">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6pPr>
            <a:lvl7pPr lvl="6">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7pPr>
            <a:lvl8pPr lvl="7">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8pPr>
            <a:lvl9pPr lvl="8">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9pPr>
          </a:lstStyle>
          <a:p/>
        </p:txBody>
      </p:sp>
      <p:sp>
        <p:nvSpPr>
          <p:cNvPr id="8" name="Google Shape;8;p1"/>
          <p:cNvSpPr txBox="1"/>
          <p:nvPr>
            <p:ph idx="1" type="body"/>
          </p:nvPr>
        </p:nvSpPr>
        <p:spPr>
          <a:xfrm>
            <a:off x="311700" y="9238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DM Sans"/>
              <a:buChar char="●"/>
              <a:defRPr sz="1800">
                <a:solidFill>
                  <a:srgbClr val="FFFFFF"/>
                </a:solidFill>
                <a:latin typeface="DM Sans"/>
                <a:ea typeface="DM Sans"/>
                <a:cs typeface="DM Sans"/>
                <a:sym typeface="DM Sans"/>
              </a:defRPr>
            </a:lvl1pPr>
            <a:lvl2pPr indent="-317500" lvl="1" marL="9144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2pPr>
            <a:lvl3pPr indent="-317500" lvl="2" marL="13716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3pPr>
            <a:lvl4pPr indent="-317500" lvl="3" marL="18288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4pPr>
            <a:lvl5pPr indent="-317500" lvl="4" marL="22860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5pPr>
            <a:lvl6pPr indent="-317500" lvl="5" marL="27432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6pPr>
            <a:lvl7pPr indent="-317500" lvl="6" marL="32004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7pPr>
            <a:lvl8pPr indent="-317500" lvl="7" marL="36576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8pPr>
            <a:lvl9pPr indent="-317500" lvl="8" marL="4114800">
              <a:lnSpc>
                <a:spcPct val="115000"/>
              </a:lnSpc>
              <a:spcBef>
                <a:spcPts val="1600"/>
              </a:spcBef>
              <a:spcAft>
                <a:spcPts val="1600"/>
              </a:spcAft>
              <a:buClr>
                <a:srgbClr val="FFFFFF"/>
              </a:buClr>
              <a:buSzPts val="1400"/>
              <a:buFont typeface="DM Sans"/>
              <a:buChar char="■"/>
              <a:defRPr>
                <a:solidFill>
                  <a:srgbClr val="FFFFFF"/>
                </a:solidFill>
                <a:latin typeface="DM Sans"/>
                <a:ea typeface="DM Sans"/>
                <a:cs typeface="DM Sans"/>
                <a:sym typeface="DM Sans"/>
              </a:defRPr>
            </a:lvl9pPr>
          </a:lstStyle>
          <a:p/>
        </p:txBody>
      </p:sp>
      <p:pic>
        <p:nvPicPr>
          <p:cNvPr id="9" name="Google Shape;9;p1"/>
          <p:cNvPicPr preferRelativeResize="0"/>
          <p:nvPr/>
        </p:nvPicPr>
        <p:blipFill>
          <a:blip r:embed="rId1">
            <a:alphaModFix/>
          </a:blip>
          <a:stretch>
            <a:fillRect/>
          </a:stretch>
        </p:blipFill>
        <p:spPr>
          <a:xfrm>
            <a:off x="7166525" y="4384475"/>
            <a:ext cx="612650" cy="612650"/>
          </a:xfrm>
          <a:prstGeom prst="rect">
            <a:avLst/>
          </a:prstGeom>
          <a:noFill/>
          <a:ln>
            <a:noFill/>
          </a:ln>
        </p:spPr>
      </p:pic>
      <p:sp>
        <p:nvSpPr>
          <p:cNvPr id="10" name="Google Shape;10;p1"/>
          <p:cNvSpPr txBox="1"/>
          <p:nvPr/>
        </p:nvSpPr>
        <p:spPr>
          <a:xfrm>
            <a:off x="7356019" y="4343400"/>
            <a:ext cx="1445400" cy="6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FFFFF"/>
                </a:solidFill>
                <a:latin typeface="DM Sans"/>
                <a:ea typeface="DM Sans"/>
                <a:cs typeface="DM Sans"/>
                <a:sym typeface="DM Sans"/>
              </a:rPr>
              <a:t>ACM </a:t>
            </a:r>
            <a:r>
              <a:rPr lang="en" sz="2000">
                <a:solidFill>
                  <a:srgbClr val="FFFFFF"/>
                </a:solidFill>
                <a:latin typeface="DM Sans"/>
                <a:ea typeface="DM Sans"/>
                <a:cs typeface="DM Sans"/>
                <a:sym typeface="DM Sans"/>
              </a:rPr>
              <a:t>AI</a:t>
            </a:r>
            <a:endParaRPr sz="2000">
              <a:solidFill>
                <a:srgbClr val="FFFFFF"/>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1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1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0.gif"/><Relationship Id="rId4" Type="http://schemas.openxmlformats.org/officeDocument/2006/relationships/image" Target="../media/image17.gif"/><Relationship Id="rId5" Type="http://schemas.openxmlformats.org/officeDocument/2006/relationships/image" Target="../media/image1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hyperlink" Target="https://acmurl.com/cv1-interactiv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hyperlink" Target="https://acmurl.com/cv1-interactiv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0" name="Shape 90"/>
        <p:cNvGrpSpPr/>
        <p:nvPr/>
      </p:nvGrpSpPr>
      <p:grpSpPr>
        <a:xfrm>
          <a:off x="0" y="0"/>
          <a:ext cx="0" cy="0"/>
          <a:chOff x="0" y="0"/>
          <a:chExt cx="0" cy="0"/>
        </a:xfrm>
      </p:grpSpPr>
      <p:sp>
        <p:nvSpPr>
          <p:cNvPr id="91" name="Google Shape;91;p13"/>
          <p:cNvSpPr txBox="1"/>
          <p:nvPr>
            <p:ph type="ctrTitle"/>
          </p:nvPr>
        </p:nvSpPr>
        <p:spPr>
          <a:xfrm>
            <a:off x="311700" y="20045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t>Intro to CV: Convolutional Neural Networks (CNNs)</a:t>
            </a:r>
            <a:endParaRPr sz="3900"/>
          </a:p>
        </p:txBody>
      </p:sp>
      <p:sp>
        <p:nvSpPr>
          <p:cNvPr id="92" name="Google Shape;92;p13"/>
          <p:cNvSpPr txBox="1"/>
          <p:nvPr>
            <p:ph idx="1" type="subTitle"/>
          </p:nvPr>
        </p:nvSpPr>
        <p:spPr>
          <a:xfrm>
            <a:off x="311700" y="26817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Presented by Jackie, Milan, and Weiji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 Definition </a:t>
            </a:r>
            <a:endParaRPr/>
          </a:p>
        </p:txBody>
      </p:sp>
      <p:sp>
        <p:nvSpPr>
          <p:cNvPr id="157" name="Google Shape;157;p22"/>
          <p:cNvSpPr txBox="1"/>
          <p:nvPr/>
        </p:nvSpPr>
        <p:spPr>
          <a:xfrm>
            <a:off x="363900" y="988600"/>
            <a:ext cx="4719300" cy="288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Roboto Mono"/>
                <a:ea typeface="Roboto Mono"/>
                <a:cs typeface="Roboto Mono"/>
                <a:sym typeface="Roboto Mono"/>
              </a:rPr>
              <a:t>Definition</a:t>
            </a:r>
            <a:endParaRPr b="1">
              <a:solidFill>
                <a:schemeClr val="dk1"/>
              </a:solidFill>
              <a:latin typeface="Roboto Mono"/>
              <a:ea typeface="Roboto Mono"/>
              <a:cs typeface="Roboto Mono"/>
              <a:sym typeface="Roboto Mono"/>
            </a:endParaRPr>
          </a:p>
          <a:p>
            <a:pPr indent="-298450" lvl="0" marL="457200" rtl="0" algn="l">
              <a:lnSpc>
                <a:spcPct val="150000"/>
              </a:lnSpc>
              <a:spcBef>
                <a:spcPts val="160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Mimics the brain through a set of algorithms </a:t>
            </a:r>
            <a:endParaRPr b="1" sz="1100">
              <a:solidFill>
                <a:schemeClr val="dk1"/>
              </a:solidFill>
              <a:latin typeface="Roboto Mono"/>
              <a:ea typeface="Roboto Mono"/>
              <a:cs typeface="Roboto Mono"/>
              <a:sym typeface="Roboto Mono"/>
            </a:endParaRPr>
          </a:p>
          <a:p>
            <a:pPr indent="-298450" lvl="0" marL="457200" rtl="0" algn="l">
              <a:lnSpc>
                <a:spcPct val="150000"/>
              </a:lnSpc>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A neural network is comprised of 4 main components: inputs, weights, a bias, and output </a:t>
            </a:r>
            <a:endParaRPr b="1" sz="1100">
              <a:solidFill>
                <a:schemeClr val="dk1"/>
              </a:solidFill>
              <a:latin typeface="Roboto Mono"/>
              <a:ea typeface="Roboto Mono"/>
              <a:cs typeface="Roboto Mono"/>
              <a:sym typeface="Roboto Mono"/>
            </a:endParaRPr>
          </a:p>
          <a:p>
            <a:pPr indent="-304800" lvl="0" marL="457200" rtl="0" algn="l">
              <a:lnSpc>
                <a:spcPct val="150000"/>
              </a:lnSpc>
              <a:spcBef>
                <a:spcPts val="0"/>
              </a:spcBef>
              <a:spcAft>
                <a:spcPts val="0"/>
              </a:spcAft>
              <a:buClr>
                <a:schemeClr val="dk1"/>
              </a:buClr>
              <a:buSzPts val="1200"/>
              <a:buFont typeface="Roboto Mono"/>
              <a:buChar char="●"/>
            </a:pPr>
            <a:r>
              <a:rPr b="1" lang="en" sz="1100">
                <a:solidFill>
                  <a:schemeClr val="dk1"/>
                </a:solidFill>
                <a:latin typeface="Roboto Mono"/>
                <a:ea typeface="Roboto Mono"/>
                <a:cs typeface="Roboto Mono"/>
                <a:sym typeface="Roboto Mono"/>
              </a:rPr>
              <a:t>Expressive nonlinear function approximators</a:t>
            </a:r>
            <a:endParaRPr b="1" sz="1100">
              <a:solidFill>
                <a:schemeClr val="dk1"/>
              </a:solidFill>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b="1" lang="en" sz="1100">
                <a:solidFill>
                  <a:schemeClr val="dk1"/>
                </a:solidFill>
                <a:latin typeface="Roboto Mono"/>
                <a:ea typeface="Roboto Mono"/>
                <a:cs typeface="Roboto Mono"/>
                <a:sym typeface="Roboto Mono"/>
              </a:rPr>
              <a:t>Given an arbitrary number of “neurons”, neural networks can approximate any function</a:t>
            </a:r>
            <a:endParaRPr b="1" sz="1100">
              <a:solidFill>
                <a:schemeClr val="dk1"/>
              </a:solidFill>
              <a:latin typeface="Roboto Mono"/>
              <a:ea typeface="Roboto Mono"/>
              <a:cs typeface="Roboto Mono"/>
              <a:sym typeface="Roboto Mono"/>
            </a:endParaRPr>
          </a:p>
          <a:p>
            <a:pPr indent="-298450" lvl="1" marL="914400" rtl="0" algn="l">
              <a:lnSpc>
                <a:spcPct val="150000"/>
              </a:lnSpc>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Introduce nonlinearities through activation functions</a:t>
            </a:r>
            <a:endParaRPr b="1" sz="1100">
              <a:solidFill>
                <a:schemeClr val="dk1"/>
              </a:solidFill>
              <a:latin typeface="Roboto Mono"/>
              <a:ea typeface="Roboto Mono"/>
              <a:cs typeface="Roboto Mono"/>
              <a:sym typeface="Roboto Mono"/>
            </a:endParaRPr>
          </a:p>
        </p:txBody>
      </p:sp>
      <p:pic>
        <p:nvPicPr>
          <p:cNvPr id="158" name="Google Shape;158;p22"/>
          <p:cNvPicPr preferRelativeResize="0"/>
          <p:nvPr/>
        </p:nvPicPr>
        <p:blipFill>
          <a:blip r:embed="rId3">
            <a:alphaModFix/>
          </a:blip>
          <a:stretch>
            <a:fillRect/>
          </a:stretch>
        </p:blipFill>
        <p:spPr>
          <a:xfrm>
            <a:off x="402050" y="4162800"/>
            <a:ext cx="4260299" cy="784400"/>
          </a:xfrm>
          <a:prstGeom prst="rect">
            <a:avLst/>
          </a:prstGeom>
          <a:noFill/>
          <a:ln>
            <a:noFill/>
          </a:ln>
        </p:spPr>
      </p:pic>
      <p:pic>
        <p:nvPicPr>
          <p:cNvPr id="159" name="Google Shape;159;p22"/>
          <p:cNvPicPr preferRelativeResize="0"/>
          <p:nvPr/>
        </p:nvPicPr>
        <p:blipFill>
          <a:blip r:embed="rId4">
            <a:alphaModFix/>
          </a:blip>
          <a:stretch>
            <a:fillRect/>
          </a:stretch>
        </p:blipFill>
        <p:spPr>
          <a:xfrm>
            <a:off x="5689450" y="2323250"/>
            <a:ext cx="2956175" cy="2081955"/>
          </a:xfrm>
          <a:prstGeom prst="rect">
            <a:avLst/>
          </a:prstGeom>
          <a:noFill/>
          <a:ln>
            <a:noFill/>
          </a:ln>
        </p:spPr>
      </p:pic>
      <p:sp>
        <p:nvSpPr>
          <p:cNvPr id="160" name="Google Shape;160;p22"/>
          <p:cNvSpPr txBox="1"/>
          <p:nvPr/>
        </p:nvSpPr>
        <p:spPr>
          <a:xfrm>
            <a:off x="5431000" y="1458450"/>
            <a:ext cx="3093600" cy="16212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Deep Learning: a subset of ML techniques based on m</a:t>
            </a:r>
            <a:r>
              <a:rPr b="1" lang="en" sz="1100">
                <a:solidFill>
                  <a:schemeClr val="dk1"/>
                </a:solidFill>
                <a:latin typeface="Roboto Mono"/>
                <a:ea typeface="Roboto Mono"/>
                <a:cs typeface="Roboto Mono"/>
                <a:sym typeface="Roboto Mono"/>
              </a:rPr>
              <a:t>ultiple layers of neural networks form </a:t>
            </a:r>
            <a:endParaRPr b="1" sz="1100">
              <a:solidFill>
                <a:schemeClr val="dk1"/>
              </a:solidFill>
              <a:latin typeface="Roboto Mono"/>
              <a:ea typeface="Roboto Mono"/>
              <a:cs typeface="Roboto Mono"/>
              <a:sym typeface="Roboto Mono"/>
            </a:endParaRPr>
          </a:p>
          <a:p>
            <a:pPr indent="0" lvl="0" marL="0" rtl="0" algn="l">
              <a:spcBef>
                <a:spcPts val="1600"/>
              </a:spcBef>
              <a:spcAft>
                <a:spcPts val="0"/>
              </a:spcAft>
              <a:buNone/>
            </a:pPr>
            <a:r>
              <a:t/>
            </a:r>
            <a:endParaRPr>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idx="1" type="body"/>
          </p:nvPr>
        </p:nvSpPr>
        <p:spPr>
          <a:xfrm>
            <a:off x="311700" y="862200"/>
            <a:ext cx="5951400" cy="40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Training</a:t>
            </a:r>
            <a:endParaRPr b="1"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Composed of 5 essential steps: defining architecture, forward propagation, calculating loss, </a:t>
            </a:r>
            <a:r>
              <a:rPr b="1" lang="en" sz="1000">
                <a:solidFill>
                  <a:schemeClr val="dk1"/>
                </a:solidFill>
              </a:rPr>
              <a:t>backward propagation</a:t>
            </a:r>
            <a:r>
              <a:rPr lang="en" sz="1000">
                <a:solidFill>
                  <a:schemeClr val="dk1"/>
                </a:solidFill>
              </a:rPr>
              <a:t>, and updating weights using learning rate</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Gradients and Autograd are essential to backward propagation </a:t>
            </a:r>
            <a:endParaRPr sz="1000">
              <a:solidFill>
                <a:schemeClr val="dk1"/>
              </a:solidFill>
            </a:endParaRPr>
          </a:p>
          <a:p>
            <a:pPr indent="0" lvl="0" marL="0" rtl="0" algn="l">
              <a:spcBef>
                <a:spcPts val="1600"/>
              </a:spcBef>
              <a:spcAft>
                <a:spcPts val="0"/>
              </a:spcAft>
              <a:buNone/>
            </a:pPr>
            <a:r>
              <a:rPr b="1" lang="en" sz="1000">
                <a:solidFill>
                  <a:schemeClr val="dk1"/>
                </a:solidFill>
              </a:rPr>
              <a:t>Gradients</a:t>
            </a:r>
            <a:endParaRPr b="1"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Derivatives of the loss function along every dimension</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Used to update the weight using a learning rate to reduce the loss and train the neural network. </a:t>
            </a:r>
            <a:endParaRPr sz="1000">
              <a:solidFill>
                <a:schemeClr val="dk1"/>
              </a:solidFill>
            </a:endParaRPr>
          </a:p>
          <a:p>
            <a:pPr indent="0" lvl="0" marL="0" rtl="0" algn="l">
              <a:lnSpc>
                <a:spcPct val="100000"/>
              </a:lnSpc>
              <a:spcBef>
                <a:spcPts val="1600"/>
              </a:spcBef>
              <a:spcAft>
                <a:spcPts val="0"/>
              </a:spcAft>
              <a:buNone/>
            </a:pPr>
            <a:r>
              <a:rPr b="1" lang="en" sz="1000">
                <a:solidFill>
                  <a:schemeClr val="dk1"/>
                </a:solidFill>
                <a:latin typeface="DM Sans"/>
                <a:ea typeface="DM Sans"/>
                <a:cs typeface="DM Sans"/>
                <a:sym typeface="DM Sans"/>
              </a:rPr>
              <a:t>Loss Functions</a:t>
            </a:r>
            <a:endParaRPr b="1" sz="1000">
              <a:solidFill>
                <a:schemeClr val="dk1"/>
              </a:solidFill>
              <a:latin typeface="DM Sans"/>
              <a:ea typeface="DM Sans"/>
              <a:cs typeface="DM Sans"/>
              <a:sym typeface="DM Sans"/>
            </a:endParaRPr>
          </a:p>
          <a:p>
            <a:pPr indent="-292100" lvl="0" marL="457200" rtl="0" algn="l">
              <a:spcBef>
                <a:spcPts val="0"/>
              </a:spcBef>
              <a:spcAft>
                <a:spcPts val="0"/>
              </a:spcAft>
              <a:buClr>
                <a:schemeClr val="dk1"/>
              </a:buClr>
              <a:buSzPts val="1000"/>
              <a:buChar char="●"/>
            </a:pPr>
            <a:r>
              <a:rPr lang="en" sz="1000">
                <a:solidFill>
                  <a:schemeClr val="dk1"/>
                </a:solidFill>
              </a:rPr>
              <a:t>We need a method of evaluating how correct/wrong a given answer is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We apply a softmax function to predict probabilities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 method of evaluating how well specific algorithms models the given data</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Large loss function = predictions deviate too far from the results</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Using optimization functions, loss functions learns to reduce the error in prediction</a:t>
            </a:r>
            <a:endParaRPr sz="1000"/>
          </a:p>
          <a:p>
            <a:pPr indent="0" lvl="0" marL="0" rtl="0" algn="l">
              <a:spcBef>
                <a:spcPts val="1600"/>
              </a:spcBef>
              <a:spcAft>
                <a:spcPts val="1600"/>
              </a:spcAft>
              <a:buNone/>
            </a:pPr>
            <a:r>
              <a:t/>
            </a:r>
            <a:endParaRPr sz="1000"/>
          </a:p>
        </p:txBody>
      </p:sp>
      <p:sp>
        <p:nvSpPr>
          <p:cNvPr id="166" name="Google Shape;166;p2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Neural Networks: Components</a:t>
            </a:r>
            <a:endParaRPr sz="1800"/>
          </a:p>
        </p:txBody>
      </p:sp>
      <p:pic>
        <p:nvPicPr>
          <p:cNvPr id="167" name="Google Shape;167;p23"/>
          <p:cNvPicPr preferRelativeResize="0"/>
          <p:nvPr/>
        </p:nvPicPr>
        <p:blipFill rotWithShape="1">
          <a:blip r:embed="rId3">
            <a:alphaModFix/>
          </a:blip>
          <a:srcRect b="0" l="0" r="49939" t="0"/>
          <a:stretch/>
        </p:blipFill>
        <p:spPr>
          <a:xfrm>
            <a:off x="6389600" y="181400"/>
            <a:ext cx="2243600" cy="2090301"/>
          </a:xfrm>
          <a:prstGeom prst="rect">
            <a:avLst/>
          </a:prstGeom>
          <a:noFill/>
          <a:ln>
            <a:noFill/>
          </a:ln>
        </p:spPr>
      </p:pic>
      <p:pic>
        <p:nvPicPr>
          <p:cNvPr id="168" name="Google Shape;168;p23"/>
          <p:cNvPicPr preferRelativeResize="0"/>
          <p:nvPr/>
        </p:nvPicPr>
        <p:blipFill rotWithShape="1">
          <a:blip r:embed="rId3">
            <a:alphaModFix/>
          </a:blip>
          <a:srcRect b="0" l="49984" r="0" t="0"/>
          <a:stretch/>
        </p:blipFill>
        <p:spPr>
          <a:xfrm>
            <a:off x="6389599" y="2271693"/>
            <a:ext cx="2243600" cy="20921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ctrTitle"/>
          </p:nvPr>
        </p:nvSpPr>
        <p:spPr>
          <a:xfrm>
            <a:off x="311700" y="859550"/>
            <a:ext cx="8520600" cy="12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How can we get computers to identify objects in images?</a:t>
            </a:r>
            <a:endParaRPr sz="3200"/>
          </a:p>
        </p:txBody>
      </p:sp>
      <p:pic>
        <p:nvPicPr>
          <p:cNvPr id="174" name="Google Shape;174;p24"/>
          <p:cNvPicPr preferRelativeResize="0"/>
          <p:nvPr/>
        </p:nvPicPr>
        <p:blipFill>
          <a:blip r:embed="rId3">
            <a:alphaModFix/>
          </a:blip>
          <a:stretch>
            <a:fillRect/>
          </a:stretch>
        </p:blipFill>
        <p:spPr>
          <a:xfrm>
            <a:off x="3217975" y="2130650"/>
            <a:ext cx="2708050" cy="270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ctrTitle"/>
          </p:nvPr>
        </p:nvSpPr>
        <p:spPr>
          <a:xfrm>
            <a:off x="311700" y="249950"/>
            <a:ext cx="8520600" cy="12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The Idea</a:t>
            </a:r>
            <a:endParaRPr sz="3200"/>
          </a:p>
        </p:txBody>
      </p:sp>
      <p:pic>
        <p:nvPicPr>
          <p:cNvPr id="180" name="Google Shape;180;p25"/>
          <p:cNvPicPr preferRelativeResize="0"/>
          <p:nvPr/>
        </p:nvPicPr>
        <p:blipFill>
          <a:blip r:embed="rId3">
            <a:alphaModFix/>
          </a:blip>
          <a:stretch>
            <a:fillRect/>
          </a:stretch>
        </p:blipFill>
        <p:spPr>
          <a:xfrm>
            <a:off x="1622975" y="967900"/>
            <a:ext cx="5898045" cy="3317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idx="1" type="body"/>
          </p:nvPr>
        </p:nvSpPr>
        <p:spPr>
          <a:xfrm>
            <a:off x="311700" y="915150"/>
            <a:ext cx="4779000" cy="33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1400">
                <a:solidFill>
                  <a:schemeClr val="dk1"/>
                </a:solidFill>
              </a:rPr>
              <a:t>Definition</a:t>
            </a:r>
            <a:endParaRPr b="1" sz="14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 fully connected class of feedforward neural networks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Neural networks with at least three layers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These three layers are input layer, hidden layer, and output layer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It uses one perceptron for each input (with images, each perceptron is a pixel)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In an MLP, the layers are fully connected to each other and each node is connected to each other, with their individual weights and bias.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0"/>
              </a:spcBef>
              <a:spcAft>
                <a:spcPts val="1600"/>
              </a:spcAft>
              <a:buNone/>
            </a:pPr>
            <a:r>
              <a:t/>
            </a:r>
            <a:endParaRPr/>
          </a:p>
        </p:txBody>
      </p:sp>
      <p:sp>
        <p:nvSpPr>
          <p:cNvPr id="186" name="Google Shape;186;p2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 Perceptron: Definition</a:t>
            </a:r>
            <a:endParaRPr/>
          </a:p>
        </p:txBody>
      </p:sp>
      <p:pic>
        <p:nvPicPr>
          <p:cNvPr id="187" name="Google Shape;187;p26"/>
          <p:cNvPicPr preferRelativeResize="0"/>
          <p:nvPr/>
        </p:nvPicPr>
        <p:blipFill>
          <a:blip r:embed="rId3">
            <a:alphaModFix/>
          </a:blip>
          <a:stretch>
            <a:fillRect/>
          </a:stretch>
        </p:blipFill>
        <p:spPr>
          <a:xfrm>
            <a:off x="5083800" y="1072600"/>
            <a:ext cx="3748500" cy="2811375"/>
          </a:xfrm>
          <a:prstGeom prst="rect">
            <a:avLst/>
          </a:prstGeom>
          <a:noFill/>
          <a:ln>
            <a:noFill/>
          </a:ln>
        </p:spPr>
      </p:pic>
      <p:pic>
        <p:nvPicPr>
          <p:cNvPr id="188" name="Google Shape;188;p26"/>
          <p:cNvPicPr preferRelativeResize="0"/>
          <p:nvPr/>
        </p:nvPicPr>
        <p:blipFill>
          <a:blip r:embed="rId4">
            <a:alphaModFix/>
          </a:blip>
          <a:stretch>
            <a:fillRect/>
          </a:stretch>
        </p:blipFill>
        <p:spPr>
          <a:xfrm>
            <a:off x="601175" y="3485525"/>
            <a:ext cx="3440476" cy="1513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ctrTitle"/>
          </p:nvPr>
        </p:nvSpPr>
        <p:spPr>
          <a:xfrm>
            <a:off x="311700" y="1691050"/>
            <a:ext cx="8520600" cy="116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solidFill>
                  <a:schemeClr val="dk1"/>
                </a:solidFill>
              </a:rPr>
              <a:t>Why is MLP not optimal? </a:t>
            </a:r>
            <a:endParaRPr>
              <a:solidFill>
                <a:schemeClr val="dk1"/>
              </a:solidFill>
            </a:endParaRPr>
          </a:p>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idx="1" type="body"/>
          </p:nvPr>
        </p:nvSpPr>
        <p:spPr>
          <a:xfrm>
            <a:off x="311700" y="915150"/>
            <a:ext cx="4480200" cy="33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Problem</a:t>
            </a:r>
            <a:endParaRPr b="1" sz="1400">
              <a:solidFill>
                <a:schemeClr val="dk1"/>
              </a:solidFill>
            </a:endParaRPr>
          </a:p>
          <a:p>
            <a:pPr indent="0" lvl="0" marL="0" rtl="0" algn="l">
              <a:spcBef>
                <a:spcPts val="0"/>
              </a:spcBef>
              <a:spcAft>
                <a:spcPts val="0"/>
              </a:spcAft>
              <a:buClr>
                <a:schemeClr val="lt1"/>
              </a:buClr>
              <a:buSzPts val="1100"/>
              <a:buFont typeface="Arial"/>
              <a:buNone/>
            </a:pPr>
            <a:r>
              <a:t/>
            </a:r>
            <a:endParaRPr b="1" sz="14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Because the MLP is so densely connected, with each node connected to each other and each layer fully connected to each other, the amount of weights become unmanageable for large images - there’s a lot of redundancy and inefficiency.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Overfitting occurs which means it loses the ability to generalize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MLP is also not translational invariant - it reacts differently to the shifted version of an image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Spatial information is also lost when the image is flattened (matrix to vector) into an MLP because MLP takes in vector as an input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Thus, while MLP can be used for image classification, it becomes very difficult to use when there’s more complex images.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So what’s the solution? </a:t>
            </a:r>
            <a:endParaRPr sz="1100">
              <a:solidFill>
                <a:schemeClr val="dk1"/>
              </a:solidFill>
            </a:endParaRPr>
          </a:p>
          <a:p>
            <a:pPr indent="0" lvl="0" marL="457200" rtl="0" algn="l">
              <a:spcBef>
                <a:spcPts val="1600"/>
              </a:spcBef>
              <a:spcAft>
                <a:spcPts val="1600"/>
              </a:spcAft>
              <a:buNone/>
            </a:pPr>
            <a:r>
              <a:t/>
            </a:r>
            <a:endParaRPr sz="1100">
              <a:solidFill>
                <a:schemeClr val="dk1"/>
              </a:solidFill>
            </a:endParaRPr>
          </a:p>
        </p:txBody>
      </p:sp>
      <p:sp>
        <p:nvSpPr>
          <p:cNvPr id="199" name="Google Shape;199;p2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a:t>
            </a:r>
            <a:endParaRPr/>
          </a:p>
        </p:txBody>
      </p:sp>
      <p:pic>
        <p:nvPicPr>
          <p:cNvPr id="200" name="Google Shape;200;p28"/>
          <p:cNvPicPr preferRelativeResize="0"/>
          <p:nvPr/>
        </p:nvPicPr>
        <p:blipFill>
          <a:blip r:embed="rId3">
            <a:alphaModFix/>
          </a:blip>
          <a:stretch>
            <a:fillRect/>
          </a:stretch>
        </p:blipFill>
        <p:spPr>
          <a:xfrm>
            <a:off x="5259450" y="1507150"/>
            <a:ext cx="3642700" cy="2561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Intro to CNN</a:t>
            </a:r>
            <a:endParaRPr>
              <a:solidFill>
                <a:schemeClr val="dk1"/>
              </a:solidFill>
            </a:endParaRPr>
          </a:p>
        </p:txBody>
      </p:sp>
      <p:sp>
        <p:nvSpPr>
          <p:cNvPr id="206" name="Google Shape;206;p29"/>
          <p:cNvSpPr txBox="1"/>
          <p:nvPr>
            <p:ph idx="1" type="subTitle"/>
          </p:nvPr>
        </p:nvSpPr>
        <p:spPr>
          <a:xfrm>
            <a:off x="791300" y="2555225"/>
            <a:ext cx="75912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Architecture, Layers, Optimization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idx="1" type="body"/>
          </p:nvPr>
        </p:nvSpPr>
        <p:spPr>
          <a:xfrm>
            <a:off x="311700" y="789125"/>
            <a:ext cx="8410800" cy="291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b="1" lang="en" sz="1100">
                <a:solidFill>
                  <a:schemeClr val="dk1"/>
                </a:solidFill>
              </a:rPr>
              <a:t>CNN Input </a:t>
            </a:r>
            <a:endParaRPr b="1"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CNN takes in tensor (matrices) as an input so it’s capable of understanding spatial relation (relation between nearby pixels of image) </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CNN can develop an internal representation of a two-dimensional image. This allows the model to learn position and scale in variant structures in the data</a:t>
            </a:r>
            <a:endParaRPr sz="1100">
              <a:solidFill>
                <a:schemeClr val="dk1"/>
              </a:solidFill>
            </a:endParaRPr>
          </a:p>
          <a:p>
            <a:pPr indent="0" lvl="0" marL="0" rtl="0" algn="l">
              <a:lnSpc>
                <a:spcPct val="100000"/>
              </a:lnSpc>
              <a:spcBef>
                <a:spcPts val="1600"/>
              </a:spcBef>
              <a:spcAft>
                <a:spcPts val="0"/>
              </a:spcAft>
              <a:buNone/>
            </a:pPr>
            <a:r>
              <a:rPr b="1" lang="en" sz="1100">
                <a:solidFill>
                  <a:schemeClr val="dk1"/>
                </a:solidFill>
              </a:rPr>
              <a:t>Spatially Invariant </a:t>
            </a:r>
            <a:endParaRPr b="1" sz="1100">
              <a:solidFill>
                <a:schemeClr val="dk1"/>
              </a:solidFill>
            </a:endParaRPr>
          </a:p>
          <a:p>
            <a:pPr indent="-298450" lvl="0" marL="457200" rtl="0" algn="l">
              <a:lnSpc>
                <a:spcPct val="100000"/>
              </a:lnSpc>
              <a:spcBef>
                <a:spcPts val="1600"/>
              </a:spcBef>
              <a:spcAft>
                <a:spcPts val="0"/>
              </a:spcAft>
              <a:buClr>
                <a:schemeClr val="dk1"/>
              </a:buClr>
              <a:buSzPts val="1100"/>
              <a:buChar char="●"/>
            </a:pPr>
            <a:r>
              <a:rPr lang="en" sz="1100">
                <a:solidFill>
                  <a:schemeClr val="dk1"/>
                </a:solidFill>
              </a:rPr>
              <a:t>Not sensitive to the position of the object in the picture </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It’s able to find patterns regardless of where the pattern is at in the image</a:t>
            </a:r>
            <a:endParaRPr sz="1100">
              <a:solidFill>
                <a:schemeClr val="dk1"/>
              </a:solidFill>
            </a:endParaRPr>
          </a:p>
          <a:p>
            <a:pPr indent="0" lvl="0" marL="0" rtl="0" algn="l">
              <a:lnSpc>
                <a:spcPct val="100000"/>
              </a:lnSpc>
              <a:spcBef>
                <a:spcPts val="1600"/>
              </a:spcBef>
              <a:spcAft>
                <a:spcPts val="0"/>
              </a:spcAft>
              <a:buNone/>
            </a:pPr>
            <a:r>
              <a:rPr b="1" lang="en" sz="1100">
                <a:solidFill>
                  <a:schemeClr val="dk1"/>
                </a:solidFill>
              </a:rPr>
              <a:t>Faster computation and less memory usage</a:t>
            </a:r>
            <a:endParaRPr b="1" sz="1100">
              <a:solidFill>
                <a:schemeClr val="dk1"/>
              </a:solidFill>
            </a:endParaRPr>
          </a:p>
          <a:p>
            <a:pPr indent="-298450" lvl="0" marL="457200" rtl="0" algn="l">
              <a:lnSpc>
                <a:spcPct val="100000"/>
              </a:lnSpc>
              <a:spcBef>
                <a:spcPts val="1600"/>
              </a:spcBef>
              <a:spcAft>
                <a:spcPts val="0"/>
              </a:spcAft>
              <a:buClr>
                <a:schemeClr val="dk1"/>
              </a:buClr>
              <a:buSzPts val="1100"/>
              <a:buChar char="●"/>
            </a:pPr>
            <a:r>
              <a:rPr lang="en" sz="1100">
                <a:solidFill>
                  <a:schemeClr val="dk1"/>
                </a:solidFill>
              </a:rPr>
              <a:t>The weights are smaller and shared - so less wasteful compared to MLP and is more effective</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Layers are also more sparsely connected allowing flexibility and preventing overfitting</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12" name="Google Shape;212;p30"/>
          <p:cNvSpPr txBox="1"/>
          <p:nvPr>
            <p:ph type="title"/>
          </p:nvPr>
        </p:nvSpPr>
        <p:spPr>
          <a:xfrm>
            <a:off x="311700" y="9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rPr>
              <a:t>CNN: Why is it better than MLP? </a:t>
            </a:r>
            <a:endParaRPr/>
          </a:p>
        </p:txBody>
      </p:sp>
      <p:pic>
        <p:nvPicPr>
          <p:cNvPr id="213" name="Google Shape;213;p30"/>
          <p:cNvPicPr preferRelativeResize="0"/>
          <p:nvPr/>
        </p:nvPicPr>
        <p:blipFill>
          <a:blip r:embed="rId3">
            <a:alphaModFix/>
          </a:blip>
          <a:stretch>
            <a:fillRect/>
          </a:stretch>
        </p:blipFill>
        <p:spPr>
          <a:xfrm>
            <a:off x="510125" y="3704525"/>
            <a:ext cx="4490601" cy="1323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idx="1" type="body"/>
          </p:nvPr>
        </p:nvSpPr>
        <p:spPr>
          <a:xfrm>
            <a:off x="311700" y="915150"/>
            <a:ext cx="8368500" cy="1899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CNN’s leverage the fact that nearby pixels are more strongly related than distant ones. It analyzes the influence of nearby pixels by using a </a:t>
            </a:r>
            <a:r>
              <a:rPr b="1" lang="en" sz="1100">
                <a:solidFill>
                  <a:schemeClr val="dk1"/>
                </a:solidFill>
              </a:rPr>
              <a:t>filter/Kernel</a:t>
            </a:r>
            <a:r>
              <a:rPr lang="en" sz="1100">
                <a:solidFill>
                  <a:schemeClr val="dk1"/>
                </a:solidFill>
              </a:rPr>
              <a:t> and we can move this across the image from top left to bottom right. For each point on the image, a value is calculated based on the filter using a </a:t>
            </a:r>
            <a:r>
              <a:rPr b="1" lang="en" sz="1100">
                <a:solidFill>
                  <a:schemeClr val="dk1"/>
                </a:solidFill>
              </a:rPr>
              <a:t>convolution operation</a:t>
            </a:r>
            <a:endParaRPr b="1"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filters in CNN allows parameter sharing, weight sharing so that the filter looks for a specific pattern, and it’s location invariant - so it can find the pattern anywhere in an image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It can also find the similar pattern, even if the object is somewhat rotated/tilted using a concept called </a:t>
            </a:r>
            <a:r>
              <a:rPr b="1" lang="en" sz="1100">
                <a:solidFill>
                  <a:schemeClr val="dk1"/>
                </a:solidFill>
              </a:rPr>
              <a:t>Pooling</a:t>
            </a:r>
            <a:r>
              <a:rPr lang="en" sz="1100">
                <a:solidFill>
                  <a:schemeClr val="dk1"/>
                </a:solidFill>
              </a:rPr>
              <a:t>, which makes the CNN more </a:t>
            </a:r>
            <a:r>
              <a:rPr lang="en" sz="1100">
                <a:solidFill>
                  <a:schemeClr val="dk1"/>
                </a:solidFill>
              </a:rPr>
              <a:t>robust to changes in the position of the feature - this is called local translation invariance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1600"/>
              </a:spcAft>
              <a:buNone/>
            </a:pPr>
            <a:r>
              <a:t/>
            </a:r>
            <a:endParaRPr/>
          </a:p>
        </p:txBody>
      </p:sp>
      <p:sp>
        <p:nvSpPr>
          <p:cNvPr id="219" name="Google Shape;219;p3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How does it work? </a:t>
            </a:r>
            <a:endParaRPr/>
          </a:p>
        </p:txBody>
      </p:sp>
      <p:pic>
        <p:nvPicPr>
          <p:cNvPr id="220" name="Google Shape;220;p31"/>
          <p:cNvPicPr preferRelativeResize="0"/>
          <p:nvPr/>
        </p:nvPicPr>
        <p:blipFill>
          <a:blip r:embed="rId3">
            <a:alphaModFix/>
          </a:blip>
          <a:stretch>
            <a:fillRect/>
          </a:stretch>
        </p:blipFill>
        <p:spPr>
          <a:xfrm>
            <a:off x="824875" y="3131050"/>
            <a:ext cx="6333825" cy="170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nvSpPr>
        <p:spPr>
          <a:xfrm>
            <a:off x="-25" y="32580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DM Sans"/>
                <a:ea typeface="DM Sans"/>
                <a:cs typeface="DM Sans"/>
                <a:sym typeface="DM Sans"/>
              </a:rPr>
              <a:t>Please Check In</a:t>
            </a:r>
            <a:r>
              <a:rPr b="1" lang="en" sz="2400">
                <a:solidFill>
                  <a:schemeClr val="dk1"/>
                </a:solidFill>
                <a:latin typeface="DM Sans"/>
                <a:ea typeface="DM Sans"/>
                <a:cs typeface="DM Sans"/>
                <a:sym typeface="DM Sans"/>
              </a:rPr>
              <a:t>!</a:t>
            </a:r>
            <a:endParaRPr b="1">
              <a:solidFill>
                <a:schemeClr val="dk1"/>
              </a:solidFill>
              <a:latin typeface="DM Sans"/>
              <a:ea typeface="DM Sans"/>
              <a:cs typeface="DM Sans"/>
              <a:sym typeface="DM Sans"/>
            </a:endParaRPr>
          </a:p>
          <a:p>
            <a:pPr indent="0" lvl="0" marL="0" rtl="0" algn="ctr">
              <a:spcBef>
                <a:spcPts val="0"/>
              </a:spcBef>
              <a:spcAft>
                <a:spcPts val="0"/>
              </a:spcAft>
              <a:buNone/>
            </a:pPr>
            <a:r>
              <a:t/>
            </a:r>
            <a:endParaRPr b="1" sz="1800">
              <a:solidFill>
                <a:schemeClr val="dk1"/>
              </a:solidFill>
              <a:latin typeface="DM Sans"/>
              <a:ea typeface="DM Sans"/>
              <a:cs typeface="DM Sans"/>
              <a:sym typeface="DM Sans"/>
            </a:endParaRPr>
          </a:p>
          <a:p>
            <a:pPr indent="0" lvl="0" marL="0" rtl="0" algn="ctr">
              <a:spcBef>
                <a:spcPts val="0"/>
              </a:spcBef>
              <a:spcAft>
                <a:spcPts val="0"/>
              </a:spcAft>
              <a:buNone/>
            </a:pPr>
            <a:r>
              <a:rPr b="1" lang="en" sz="1800">
                <a:solidFill>
                  <a:schemeClr val="dk1"/>
                </a:solidFill>
                <a:latin typeface="DM Sans"/>
                <a:ea typeface="DM Sans"/>
                <a:cs typeface="DM Sans"/>
                <a:sym typeface="DM Sans"/>
              </a:rPr>
              <a:t>Checking in helps you get membership points &amp; helps us track attendance</a:t>
            </a:r>
            <a:endParaRPr b="1" sz="1800">
              <a:solidFill>
                <a:schemeClr val="dk1"/>
              </a:solidFill>
              <a:latin typeface="DM Sans"/>
              <a:ea typeface="DM Sans"/>
              <a:cs typeface="DM Sans"/>
              <a:sym typeface="DM Sans"/>
            </a:endParaRPr>
          </a:p>
        </p:txBody>
      </p:sp>
      <p:pic>
        <p:nvPicPr>
          <p:cNvPr id="98" name="Google Shape;98;p14"/>
          <p:cNvPicPr preferRelativeResize="0"/>
          <p:nvPr/>
        </p:nvPicPr>
        <p:blipFill>
          <a:blip r:embed="rId3">
            <a:alphaModFix/>
          </a:blip>
          <a:stretch>
            <a:fillRect/>
          </a:stretch>
        </p:blipFill>
        <p:spPr>
          <a:xfrm>
            <a:off x="3068751" y="1605450"/>
            <a:ext cx="3006500" cy="300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idx="1" type="body"/>
          </p:nvPr>
        </p:nvSpPr>
        <p:spPr>
          <a:xfrm>
            <a:off x="311700" y="915150"/>
            <a:ext cx="5096100" cy="40713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en" sz="1000">
                <a:solidFill>
                  <a:schemeClr val="dk1"/>
                </a:solidFill>
              </a:rPr>
              <a:t>Convolution in CNN refers to the mathematical function. In math, a convolution is defined as when two functions are multiplied to form a third function that expresses how one function is modified by the other.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In terms of convolution application to images, this means two images (represented as matrices) can be multiplied together to produce an output that can be used to extract features from the image</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Two main parts to CNN architecture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Feature Extraction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Classification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Feature Extraction - process of transforming raw data into numerical features that can be processed while preserving the information in the original data set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Done through convolution + pooling layer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Classification - predicts the class the image belongs in</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Done through the fully connected layer</a:t>
            </a:r>
            <a:endParaRPr sz="10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100">
              <a:solidFill>
                <a:schemeClr val="dk1"/>
              </a:solidFill>
            </a:endParaRPr>
          </a:p>
          <a:p>
            <a:pPr indent="0" lvl="0" marL="0" rtl="0" algn="l">
              <a:lnSpc>
                <a:spcPct val="115000"/>
              </a:lnSpc>
              <a:spcBef>
                <a:spcPts val="1600"/>
              </a:spcBef>
              <a:spcAft>
                <a:spcPts val="1600"/>
              </a:spcAft>
              <a:buNone/>
            </a:pPr>
            <a:r>
              <a:rPr lang="en" sz="1150">
                <a:solidFill>
                  <a:srgbClr val="212121"/>
                </a:solidFill>
                <a:highlight>
                  <a:srgbClr val="FFFFFF"/>
                </a:highlight>
                <a:latin typeface="Roboto"/>
                <a:ea typeface="Roboto"/>
                <a:cs typeface="Roboto"/>
                <a:sym typeface="Roboto"/>
              </a:rPr>
              <a:t> </a:t>
            </a:r>
            <a:endParaRPr sz="1100">
              <a:solidFill>
                <a:schemeClr val="dk1"/>
              </a:solidFill>
            </a:endParaRPr>
          </a:p>
        </p:txBody>
      </p:sp>
      <p:sp>
        <p:nvSpPr>
          <p:cNvPr id="226" name="Google Shape;226;p3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Architecture </a:t>
            </a:r>
            <a:endParaRPr/>
          </a:p>
        </p:txBody>
      </p:sp>
      <p:pic>
        <p:nvPicPr>
          <p:cNvPr id="227" name="Google Shape;227;p32"/>
          <p:cNvPicPr preferRelativeResize="0"/>
          <p:nvPr/>
        </p:nvPicPr>
        <p:blipFill rotWithShape="1">
          <a:blip r:embed="rId3">
            <a:alphaModFix/>
          </a:blip>
          <a:srcRect b="-11982" l="0" r="-11982" t="0"/>
          <a:stretch/>
        </p:blipFill>
        <p:spPr>
          <a:xfrm>
            <a:off x="5478600" y="1013225"/>
            <a:ext cx="3884098" cy="2067450"/>
          </a:xfrm>
          <a:prstGeom prst="rect">
            <a:avLst/>
          </a:prstGeom>
          <a:noFill/>
          <a:ln>
            <a:noFill/>
          </a:ln>
        </p:spPr>
      </p:pic>
      <p:sp>
        <p:nvSpPr>
          <p:cNvPr id="228" name="Google Shape;228;p32"/>
          <p:cNvSpPr txBox="1"/>
          <p:nvPr/>
        </p:nvSpPr>
        <p:spPr>
          <a:xfrm>
            <a:off x="5478600" y="3138600"/>
            <a:ext cx="3423600" cy="1327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CNN is comprised of three main layers: Convolutional layer, pooling layer, and fully connected layer. Stacked together, this is the architecture</a:t>
            </a:r>
            <a:endParaRPr>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idx="1" type="body"/>
          </p:nvPr>
        </p:nvSpPr>
        <p:spPr>
          <a:xfrm>
            <a:off x="311700" y="915150"/>
            <a:ext cx="5038800" cy="4064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Core building block of the CNN, carries the main portion of the computational load</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Convolution is applied on the input data using a convolution filter/kernel to produce a feature map. </a:t>
            </a:r>
            <a:endParaRPr sz="1100">
              <a:solidFill>
                <a:schemeClr val="dk1"/>
              </a:solidFill>
            </a:endParaRPr>
          </a:p>
          <a:p>
            <a:pPr indent="0" lvl="0" marL="0" rtl="0" algn="l">
              <a:spcBef>
                <a:spcPts val="1600"/>
              </a:spcBef>
              <a:spcAft>
                <a:spcPts val="0"/>
              </a:spcAft>
              <a:buNone/>
            </a:pPr>
            <a:r>
              <a:rPr b="1" lang="en" sz="1100">
                <a:solidFill>
                  <a:schemeClr val="dk1"/>
                </a:solidFill>
              </a:rPr>
              <a:t>Operation</a:t>
            </a:r>
            <a:endParaRPr b="1" sz="1100">
              <a:solidFill>
                <a:schemeClr val="dk1"/>
              </a:solidFill>
            </a:endParaRPr>
          </a:p>
          <a:p>
            <a:pPr indent="-298450" lvl="0" marL="457200" rtl="0" algn="l">
              <a:spcBef>
                <a:spcPts val="1600"/>
              </a:spcBef>
              <a:spcAft>
                <a:spcPts val="0"/>
              </a:spcAft>
              <a:buClr>
                <a:schemeClr val="dk1"/>
              </a:buClr>
              <a:buSzPts val="1100"/>
              <a:buChar char="●"/>
            </a:pPr>
            <a:r>
              <a:rPr lang="en" sz="1100">
                <a:solidFill>
                  <a:schemeClr val="dk1"/>
                </a:solidFill>
              </a:rPr>
              <a:t>The convolution operation is performed by sliding the filter over the input. At every location, we do an element-wise matrix multiplication and sum the result. The sum goes into the feature map. The green area where the convolution takes place is called the receptive field.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This is ultimately aggregated into a feature map</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Multiple convolutions are performed on an input, each using a different filter and resulting in a distinctive feature map. These feature maps are all stacked together and that becomes the final output of the convolution layer</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34" name="Google Shape;234;p3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Convolutional Layer</a:t>
            </a:r>
            <a:endParaRPr/>
          </a:p>
        </p:txBody>
      </p:sp>
      <p:pic>
        <p:nvPicPr>
          <p:cNvPr id="235" name="Google Shape;235;p33"/>
          <p:cNvPicPr preferRelativeResize="0"/>
          <p:nvPr/>
        </p:nvPicPr>
        <p:blipFill>
          <a:blip r:embed="rId3">
            <a:alphaModFix/>
          </a:blip>
          <a:stretch>
            <a:fillRect/>
          </a:stretch>
        </p:blipFill>
        <p:spPr>
          <a:xfrm>
            <a:off x="5741700" y="839725"/>
            <a:ext cx="2659175" cy="1732025"/>
          </a:xfrm>
          <a:prstGeom prst="rect">
            <a:avLst/>
          </a:prstGeom>
          <a:noFill/>
          <a:ln>
            <a:noFill/>
          </a:ln>
        </p:spPr>
      </p:pic>
      <p:pic>
        <p:nvPicPr>
          <p:cNvPr id="236" name="Google Shape;236;p33"/>
          <p:cNvPicPr preferRelativeResize="0"/>
          <p:nvPr/>
        </p:nvPicPr>
        <p:blipFill>
          <a:blip r:embed="rId4">
            <a:alphaModFix/>
          </a:blip>
          <a:stretch>
            <a:fillRect/>
          </a:stretch>
        </p:blipFill>
        <p:spPr>
          <a:xfrm>
            <a:off x="5741700" y="2622350"/>
            <a:ext cx="2657340" cy="173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rPr>
              <a:t>CNN: Visualization of Convolution (single filter) </a:t>
            </a:r>
            <a:endParaRPr/>
          </a:p>
        </p:txBody>
      </p:sp>
      <p:pic>
        <p:nvPicPr>
          <p:cNvPr id="242" name="Google Shape;242;p34"/>
          <p:cNvPicPr preferRelativeResize="0"/>
          <p:nvPr/>
        </p:nvPicPr>
        <p:blipFill>
          <a:blip r:embed="rId3">
            <a:alphaModFix/>
          </a:blip>
          <a:stretch>
            <a:fillRect/>
          </a:stretch>
        </p:blipFill>
        <p:spPr>
          <a:xfrm>
            <a:off x="420600" y="843050"/>
            <a:ext cx="2786826" cy="1800476"/>
          </a:xfrm>
          <a:prstGeom prst="rect">
            <a:avLst/>
          </a:prstGeom>
          <a:noFill/>
          <a:ln>
            <a:noFill/>
          </a:ln>
        </p:spPr>
      </p:pic>
      <p:pic>
        <p:nvPicPr>
          <p:cNvPr id="243" name="Google Shape;243;p34"/>
          <p:cNvPicPr preferRelativeResize="0"/>
          <p:nvPr/>
        </p:nvPicPr>
        <p:blipFill rotWithShape="1">
          <a:blip r:embed="rId4">
            <a:alphaModFix/>
          </a:blip>
          <a:srcRect b="0" l="0" r="0" t="0"/>
          <a:stretch/>
        </p:blipFill>
        <p:spPr>
          <a:xfrm>
            <a:off x="5224725" y="843038"/>
            <a:ext cx="3237851" cy="1901075"/>
          </a:xfrm>
          <a:prstGeom prst="rect">
            <a:avLst/>
          </a:prstGeom>
          <a:noFill/>
          <a:ln>
            <a:noFill/>
          </a:ln>
        </p:spPr>
      </p:pic>
      <p:cxnSp>
        <p:nvCxnSpPr>
          <p:cNvPr id="244" name="Google Shape;244;p34"/>
          <p:cNvCxnSpPr/>
          <p:nvPr/>
        </p:nvCxnSpPr>
        <p:spPr>
          <a:xfrm flipH="1" rot="10800000">
            <a:off x="3424350" y="1503250"/>
            <a:ext cx="1616700" cy="600"/>
          </a:xfrm>
          <a:prstGeom prst="straightConnector1">
            <a:avLst/>
          </a:prstGeom>
          <a:noFill/>
          <a:ln cap="flat" cmpd="sng" w="38100">
            <a:solidFill>
              <a:srgbClr val="FF6F6F"/>
            </a:solidFill>
            <a:prstDash val="solid"/>
            <a:round/>
            <a:headEnd len="med" w="med" type="none"/>
            <a:tailEnd len="med" w="med" type="stealth"/>
          </a:ln>
        </p:spPr>
      </p:cxnSp>
      <p:sp>
        <p:nvSpPr>
          <p:cNvPr id="245" name="Google Shape;245;p34"/>
          <p:cNvSpPr txBox="1"/>
          <p:nvPr/>
        </p:nvSpPr>
        <p:spPr>
          <a:xfrm>
            <a:off x="420600" y="2876050"/>
            <a:ext cx="41514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Roboto Mono"/>
                <a:ea typeface="Roboto Mono"/>
                <a:cs typeface="Roboto Mono"/>
                <a:sym typeface="Roboto Mono"/>
              </a:rPr>
              <a:t>Example of a 3D representation</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32x32xe3 image using a filter of 5x5x3</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The filter is set at a particular location and then it slides over the entire image, performing the convolution, and aggregating the result in a feature map (which is size 32x32x1 as shown in the red slice on the right)</a:t>
            </a:r>
            <a:endParaRPr sz="1100">
              <a:solidFill>
                <a:schemeClr val="dk1"/>
              </a:solidFill>
              <a:latin typeface="Roboto Mono"/>
              <a:ea typeface="Roboto Mono"/>
              <a:cs typeface="Roboto Mono"/>
              <a:sym typeface="Roboto Mono"/>
            </a:endParaRPr>
          </a:p>
        </p:txBody>
      </p:sp>
      <p:sp>
        <p:nvSpPr>
          <p:cNvPr id="246" name="Google Shape;246;p34"/>
          <p:cNvSpPr txBox="1"/>
          <p:nvPr/>
        </p:nvSpPr>
        <p:spPr>
          <a:xfrm>
            <a:off x="4748300" y="2914550"/>
            <a:ext cx="41907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Roboto Mono"/>
                <a:ea typeface="Roboto Mono"/>
                <a:cs typeface="Roboto Mono"/>
                <a:sym typeface="Roboto Mono"/>
              </a:rPr>
              <a:t>Multiple Filters</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The picture shows only a single filter, but if we use 10 different filters, we would have 10 feature maps (all of them size 32x32x1) and stacking them along the depth will give us the final output: a convolution layer of 32x32x10</a:t>
            </a:r>
            <a:endParaRPr sz="1100">
              <a:solidFill>
                <a:schemeClr val="dk1"/>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311700" y="216425"/>
            <a:ext cx="808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2400">
                <a:solidFill>
                  <a:schemeClr val="dk1"/>
                </a:solidFill>
              </a:rPr>
              <a:t>CNN: Visualization of Convolution (Multiple Filters)</a:t>
            </a:r>
            <a:endParaRPr sz="2400"/>
          </a:p>
        </p:txBody>
      </p:sp>
      <p:pic>
        <p:nvPicPr>
          <p:cNvPr id="252" name="Google Shape;252;p35"/>
          <p:cNvPicPr preferRelativeResize="0"/>
          <p:nvPr/>
        </p:nvPicPr>
        <p:blipFill rotWithShape="1">
          <a:blip r:embed="rId3">
            <a:alphaModFix/>
          </a:blip>
          <a:srcRect b="0" l="-8190" r="8190" t="0"/>
          <a:stretch/>
        </p:blipFill>
        <p:spPr>
          <a:xfrm>
            <a:off x="6224401" y="1100375"/>
            <a:ext cx="2819950" cy="1697200"/>
          </a:xfrm>
          <a:prstGeom prst="rect">
            <a:avLst/>
          </a:prstGeom>
          <a:noFill/>
          <a:ln>
            <a:noFill/>
          </a:ln>
        </p:spPr>
      </p:pic>
      <p:pic>
        <p:nvPicPr>
          <p:cNvPr id="253" name="Google Shape;253;p35"/>
          <p:cNvPicPr preferRelativeResize="0"/>
          <p:nvPr/>
        </p:nvPicPr>
        <p:blipFill>
          <a:blip r:embed="rId4">
            <a:alphaModFix/>
          </a:blip>
          <a:stretch>
            <a:fillRect/>
          </a:stretch>
        </p:blipFill>
        <p:spPr>
          <a:xfrm>
            <a:off x="258825" y="1100375"/>
            <a:ext cx="2626973" cy="1697200"/>
          </a:xfrm>
          <a:prstGeom prst="rect">
            <a:avLst/>
          </a:prstGeom>
          <a:noFill/>
          <a:ln>
            <a:noFill/>
          </a:ln>
        </p:spPr>
      </p:pic>
      <p:pic>
        <p:nvPicPr>
          <p:cNvPr id="254" name="Google Shape;254;p35"/>
          <p:cNvPicPr preferRelativeResize="0"/>
          <p:nvPr/>
        </p:nvPicPr>
        <p:blipFill rotWithShape="1">
          <a:blip r:embed="rId5">
            <a:alphaModFix/>
          </a:blip>
          <a:srcRect b="0" l="0" r="0" t="0"/>
          <a:stretch/>
        </p:blipFill>
        <p:spPr>
          <a:xfrm>
            <a:off x="3175600" y="1100375"/>
            <a:ext cx="2890649" cy="1697200"/>
          </a:xfrm>
          <a:prstGeom prst="rect">
            <a:avLst/>
          </a:prstGeom>
          <a:noFill/>
          <a:ln>
            <a:noFill/>
          </a:ln>
        </p:spPr>
      </p:pic>
      <p:sp>
        <p:nvSpPr>
          <p:cNvPr id="255" name="Google Shape;255;p35"/>
          <p:cNvSpPr txBox="1"/>
          <p:nvPr/>
        </p:nvSpPr>
        <p:spPr>
          <a:xfrm>
            <a:off x="212600" y="2988950"/>
            <a:ext cx="4812900" cy="21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Roboto Mono"/>
                <a:ea typeface="Roboto Mono"/>
                <a:cs typeface="Roboto Mono"/>
                <a:sym typeface="Roboto Mono"/>
              </a:rPr>
              <a:t>Summary</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Input Data is taken</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Filter is applied over input data</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Convolution Operation is performed by filter on input data</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The results are aggregated on a feature map </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Multiple filters are used to aggregate multiple feature maps </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Each feature map is stacked together to output the final result: a convolution layer</a:t>
            </a:r>
            <a:endParaRPr sz="1100">
              <a:solidFill>
                <a:schemeClr val="dk1"/>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idx="1" type="body"/>
          </p:nvPr>
        </p:nvSpPr>
        <p:spPr>
          <a:xfrm>
            <a:off x="311700" y="915150"/>
            <a:ext cx="8388600" cy="35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These are the choices we need to make when creating a convolutional layer. </a:t>
            </a:r>
            <a:endParaRPr b="1" sz="1100">
              <a:solidFill>
                <a:schemeClr val="dk1"/>
              </a:solidFill>
            </a:endParaRPr>
          </a:p>
          <a:p>
            <a:pPr indent="0" lvl="0" marL="0" rtl="0" algn="l">
              <a:spcBef>
                <a:spcPts val="0"/>
              </a:spcBef>
              <a:spcAft>
                <a:spcPts val="0"/>
              </a:spcAft>
              <a:buClr>
                <a:schemeClr val="lt1"/>
              </a:buClr>
              <a:buSzPts val="1100"/>
              <a:buFont typeface="Arial"/>
              <a:buNone/>
            </a:pPr>
            <a:r>
              <a:t/>
            </a:r>
            <a:endParaRPr b="1" sz="1100">
              <a:solidFill>
                <a:schemeClr val="dk1"/>
              </a:solidFill>
            </a:endParaRPr>
          </a:p>
          <a:p>
            <a:pPr indent="0" lvl="0" marL="0" rtl="0" algn="l">
              <a:spcBef>
                <a:spcPts val="0"/>
              </a:spcBef>
              <a:spcAft>
                <a:spcPts val="0"/>
              </a:spcAft>
              <a:buNone/>
            </a:pPr>
            <a:r>
              <a:rPr b="1" lang="en" sz="1100">
                <a:solidFill>
                  <a:schemeClr val="dk1"/>
                </a:solidFill>
              </a:rPr>
              <a:t>Filter Size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Example earlier uses a 3x3 filter, which is typical, but other sizes are also used depending on the application</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Filter Count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 power of two anywhere between 32 and 1024. Using more filters results in a more powerful model, but also risk overfitting due to increased parameter count. </a:t>
            </a:r>
            <a:r>
              <a:rPr lang="en" sz="1100">
                <a:solidFill>
                  <a:schemeClr val="dk1"/>
                </a:solidFill>
              </a:rPr>
              <a:t>Usually</a:t>
            </a:r>
            <a:r>
              <a:rPr lang="en" sz="1100">
                <a:solidFill>
                  <a:schemeClr val="dk1"/>
                </a:solidFill>
              </a:rPr>
              <a:t>, we start with a small number of filters as the initial layers and </a:t>
            </a:r>
            <a:r>
              <a:rPr lang="en" sz="1100">
                <a:solidFill>
                  <a:schemeClr val="dk1"/>
                </a:solidFill>
              </a:rPr>
              <a:t>increase</a:t>
            </a:r>
            <a:r>
              <a:rPr lang="en" sz="1100">
                <a:solidFill>
                  <a:schemeClr val="dk1"/>
                </a:solidFill>
              </a:rPr>
              <a:t> the count as we go deeper into the network  </a:t>
            </a:r>
            <a:endParaRPr sz="1100">
              <a:solidFill>
                <a:schemeClr val="dk1"/>
              </a:solidFill>
            </a:endParaRPr>
          </a:p>
          <a:p>
            <a:pPr indent="0" lvl="0" marL="0" rtl="0" algn="l">
              <a:spcBef>
                <a:spcPts val="0"/>
              </a:spcBef>
              <a:spcAft>
                <a:spcPts val="0"/>
              </a:spcAft>
              <a:buNone/>
            </a:pPr>
            <a:r>
              <a:rPr b="1" lang="en" sz="1100">
                <a:solidFill>
                  <a:schemeClr val="dk1"/>
                </a:solidFill>
              </a:rPr>
              <a:t>Stride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Specifies how much we move the convolution filter at each step. Default value is 1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Padding</a:t>
            </a:r>
            <a:endParaRPr b="1"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Refers to surrounding the input with zeroes or the values on the edge to maintain dimensionality (preserve the size of the feature maps as otherwise, they shrink at each layer which is not desirable.</a:t>
            </a:r>
            <a:endParaRPr sz="1100">
              <a:solidFill>
                <a:schemeClr val="dk1"/>
              </a:solidFill>
            </a:endParaRPr>
          </a:p>
          <a:p>
            <a:pPr indent="0" lvl="0" marL="0" rtl="0" algn="l">
              <a:spcBef>
                <a:spcPts val="0"/>
              </a:spcBef>
              <a:spcAft>
                <a:spcPts val="1600"/>
              </a:spcAft>
              <a:buNone/>
            </a:pPr>
            <a:r>
              <a:t/>
            </a:r>
            <a:endParaRPr sz="1100">
              <a:solidFill>
                <a:schemeClr val="dk1"/>
              </a:solidFill>
            </a:endParaRPr>
          </a:p>
        </p:txBody>
      </p:sp>
      <p:sp>
        <p:nvSpPr>
          <p:cNvPr id="261" name="Google Shape;261;p3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Convolutional Layer Hyperparameters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idx="1" type="body"/>
          </p:nvPr>
        </p:nvSpPr>
        <p:spPr>
          <a:xfrm>
            <a:off x="311700" y="2509650"/>
            <a:ext cx="4088100" cy="25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Stride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Examples show a stride of 1 vs a stride of 2</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With a bigger stride, there is less overlap </a:t>
            </a:r>
            <a:r>
              <a:rPr lang="en" sz="1100">
                <a:solidFill>
                  <a:schemeClr val="dk1"/>
                </a:solidFill>
              </a:rPr>
              <a:t>between</a:t>
            </a:r>
            <a:r>
              <a:rPr lang="en" sz="1100">
                <a:solidFill>
                  <a:schemeClr val="dk1"/>
                </a:solidFill>
              </a:rPr>
              <a:t> the receptive fields. This makes the resulting feature map smaller since we’re skipping over potential locations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We can see the feature map is smaller than the input because the filter needs to be contained in the input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If we don’t want that, we use padding</a:t>
            </a:r>
            <a:endParaRPr sz="1100">
              <a:solidFill>
                <a:schemeClr val="dk1"/>
              </a:solidFill>
            </a:endParaRPr>
          </a:p>
          <a:p>
            <a:pPr indent="0" lvl="0" marL="0" rtl="0" algn="l">
              <a:spcBef>
                <a:spcPts val="0"/>
              </a:spcBef>
              <a:spcAft>
                <a:spcPts val="1600"/>
              </a:spcAft>
              <a:buNone/>
            </a:pPr>
            <a:r>
              <a:t/>
            </a:r>
            <a:endParaRPr sz="1100">
              <a:solidFill>
                <a:schemeClr val="dk1"/>
              </a:solidFill>
            </a:endParaRPr>
          </a:p>
        </p:txBody>
      </p:sp>
      <p:sp>
        <p:nvSpPr>
          <p:cNvPr id="267" name="Google Shape;267;p3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Visualization of Stride and Padding</a:t>
            </a:r>
            <a:endParaRPr/>
          </a:p>
        </p:txBody>
      </p:sp>
      <p:pic>
        <p:nvPicPr>
          <p:cNvPr id="268" name="Google Shape;268;p37"/>
          <p:cNvPicPr preferRelativeResize="0"/>
          <p:nvPr/>
        </p:nvPicPr>
        <p:blipFill>
          <a:blip r:embed="rId3">
            <a:alphaModFix/>
          </a:blip>
          <a:stretch>
            <a:fillRect/>
          </a:stretch>
        </p:blipFill>
        <p:spPr>
          <a:xfrm>
            <a:off x="401975" y="941550"/>
            <a:ext cx="2182476" cy="1278300"/>
          </a:xfrm>
          <a:prstGeom prst="rect">
            <a:avLst/>
          </a:prstGeom>
          <a:noFill/>
          <a:ln>
            <a:noFill/>
          </a:ln>
        </p:spPr>
      </p:pic>
      <p:pic>
        <p:nvPicPr>
          <p:cNvPr id="269" name="Google Shape;269;p37"/>
          <p:cNvPicPr preferRelativeResize="0"/>
          <p:nvPr/>
        </p:nvPicPr>
        <p:blipFill>
          <a:blip r:embed="rId4">
            <a:alphaModFix/>
          </a:blip>
          <a:stretch>
            <a:fillRect/>
          </a:stretch>
        </p:blipFill>
        <p:spPr>
          <a:xfrm>
            <a:off x="2754572" y="941548"/>
            <a:ext cx="1998325" cy="1278300"/>
          </a:xfrm>
          <a:prstGeom prst="rect">
            <a:avLst/>
          </a:prstGeom>
          <a:noFill/>
          <a:ln>
            <a:noFill/>
          </a:ln>
        </p:spPr>
      </p:pic>
      <p:sp>
        <p:nvSpPr>
          <p:cNvPr id="270" name="Google Shape;270;p37"/>
          <p:cNvSpPr txBox="1"/>
          <p:nvPr/>
        </p:nvSpPr>
        <p:spPr>
          <a:xfrm>
            <a:off x="4686425" y="2905425"/>
            <a:ext cx="43191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Roboto Mono"/>
                <a:ea typeface="Roboto Mono"/>
                <a:cs typeface="Roboto Mono"/>
                <a:sym typeface="Roboto Mono"/>
              </a:rPr>
              <a:t>P</a:t>
            </a:r>
            <a:r>
              <a:rPr b="1" lang="en" sz="1100">
                <a:solidFill>
                  <a:schemeClr val="dk1"/>
                </a:solidFill>
                <a:latin typeface="Roboto Mono"/>
                <a:ea typeface="Roboto Mono"/>
                <a:cs typeface="Roboto Mono"/>
                <a:sym typeface="Roboto Mono"/>
              </a:rPr>
              <a:t>adding</a:t>
            </a:r>
            <a:endParaRPr b="1"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Refers to surrounding the input with zeroes or the values on the edge to maintain dimensionality (preserve the size of the feature maps as otherwise, they shrink at each layer which is not desirable.</a:t>
            </a:r>
            <a:endParaRPr sz="1100">
              <a:solidFill>
                <a:schemeClr val="dk1"/>
              </a:solidFill>
              <a:latin typeface="Roboto Mono"/>
              <a:ea typeface="Roboto Mono"/>
              <a:cs typeface="Roboto Mono"/>
              <a:sym typeface="Roboto Mono"/>
            </a:endParaRPr>
          </a:p>
        </p:txBody>
      </p:sp>
      <p:pic>
        <p:nvPicPr>
          <p:cNvPr id="271" name="Google Shape;271;p37"/>
          <p:cNvPicPr preferRelativeResize="0"/>
          <p:nvPr/>
        </p:nvPicPr>
        <p:blipFill>
          <a:blip r:embed="rId5">
            <a:alphaModFix/>
          </a:blip>
          <a:stretch>
            <a:fillRect/>
          </a:stretch>
        </p:blipFill>
        <p:spPr>
          <a:xfrm>
            <a:off x="4923022" y="941525"/>
            <a:ext cx="2902414" cy="1811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idx="1" type="body"/>
          </p:nvPr>
        </p:nvSpPr>
        <p:spPr>
          <a:xfrm>
            <a:off x="249250" y="789125"/>
            <a:ext cx="5422200" cy="419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1"/>
                </a:solidFill>
              </a:rPr>
              <a:t>The intuitive reasoning behind pooling is that once we know that a specific feature is in the original input, it’s exact location is not as important as its relative location to the other features.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After convolution, pooling is performed to reduce the </a:t>
            </a:r>
            <a:r>
              <a:rPr lang="en" sz="1100">
                <a:solidFill>
                  <a:schemeClr val="dk1"/>
                </a:solidFill>
              </a:rPr>
              <a:t>dimensionality</a:t>
            </a:r>
            <a:r>
              <a:rPr lang="en" sz="1100">
                <a:solidFill>
                  <a:schemeClr val="dk1"/>
                </a:solidFill>
              </a:rPr>
              <a:t>. This enables us to reduce the number of parameters -&gt; shortens training time and combats overfitting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Pooling downsample each feature map independently to reduce the height and width while keeping depth intact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b="1" lang="en" sz="1100">
                <a:solidFill>
                  <a:schemeClr val="dk1"/>
                </a:solidFill>
              </a:rPr>
              <a:t>Types of Pooling</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The most common is max pooling, which just takes the max value in the pooling window. Contrary to convolution operation, pooling has no parameters.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It slides a window over its input and simply takes the max value in the window. Similar to a convolution, we specify the window size and stride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Pooling is typically performed with 2x2 windows, stride 2, and no padding. Compared to convolution which is done with 3x3 windows, stride 1, and with padding</a:t>
            </a:r>
            <a:endParaRPr sz="1100">
              <a:solidFill>
                <a:schemeClr val="dk1"/>
              </a:solidFill>
            </a:endParaRPr>
          </a:p>
          <a:p>
            <a:pPr indent="0" lvl="0" marL="0" rtl="0" algn="l">
              <a:lnSpc>
                <a:spcPct val="115000"/>
              </a:lnSpc>
              <a:spcBef>
                <a:spcPts val="0"/>
              </a:spcBef>
              <a:spcAft>
                <a:spcPts val="1600"/>
              </a:spcAft>
              <a:buNone/>
            </a:pPr>
            <a:r>
              <a:t/>
            </a:r>
            <a:endParaRPr sz="1100">
              <a:solidFill>
                <a:schemeClr val="dk1"/>
              </a:solidFill>
            </a:endParaRPr>
          </a:p>
        </p:txBody>
      </p:sp>
      <p:sp>
        <p:nvSpPr>
          <p:cNvPr id="277" name="Google Shape;277;p3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Pooling Layer</a:t>
            </a:r>
            <a:endParaRPr/>
          </a:p>
        </p:txBody>
      </p:sp>
      <p:pic>
        <p:nvPicPr>
          <p:cNvPr id="278" name="Google Shape;278;p38"/>
          <p:cNvPicPr preferRelativeResize="0"/>
          <p:nvPr/>
        </p:nvPicPr>
        <p:blipFill>
          <a:blip r:embed="rId3">
            <a:alphaModFix/>
          </a:blip>
          <a:stretch>
            <a:fillRect/>
          </a:stretch>
        </p:blipFill>
        <p:spPr>
          <a:xfrm>
            <a:off x="5626475" y="979100"/>
            <a:ext cx="3356499" cy="1383925"/>
          </a:xfrm>
          <a:prstGeom prst="rect">
            <a:avLst/>
          </a:prstGeom>
          <a:noFill/>
          <a:ln>
            <a:noFill/>
          </a:ln>
        </p:spPr>
      </p:pic>
      <p:sp>
        <p:nvSpPr>
          <p:cNvPr id="279" name="Google Shape;279;p38"/>
          <p:cNvSpPr txBox="1"/>
          <p:nvPr/>
        </p:nvSpPr>
        <p:spPr>
          <a:xfrm>
            <a:off x="6021175" y="2677250"/>
            <a:ext cx="3000000" cy="15222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Note that the window and stride configuration halves the size of the feature map. This is the main case of pooling, downsampling the feature map while keeping the important information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idx="1" type="body"/>
          </p:nvPr>
        </p:nvSpPr>
        <p:spPr>
          <a:xfrm>
            <a:off x="311700" y="1078025"/>
            <a:ext cx="4866000" cy="32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Feature Dimensions before and after pooling</a:t>
            </a:r>
            <a:endParaRPr b="1" sz="1100">
              <a:solidFill>
                <a:schemeClr val="dk1"/>
              </a:solidFill>
            </a:endParaRPr>
          </a:p>
          <a:p>
            <a:pPr indent="-298450" lvl="0" marL="457200" rtl="0" algn="l">
              <a:spcBef>
                <a:spcPts val="1600"/>
              </a:spcBef>
              <a:spcAft>
                <a:spcPts val="0"/>
              </a:spcAft>
              <a:buClr>
                <a:schemeClr val="dk1"/>
              </a:buClr>
              <a:buSzPts val="1100"/>
              <a:buChar char="●"/>
            </a:pPr>
            <a:r>
              <a:rPr lang="en" sz="1100">
                <a:solidFill>
                  <a:schemeClr val="dk1"/>
                </a:solidFill>
              </a:rPr>
              <a:t>input to the pooling layer has the dimensionality 32x32x10</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Pooling parameters with max pooling set at 2x2 window, stride 2, and no padding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result is a 16x16x10 feature map</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height and width of the feature map are halved, but the depth doesn’t change because pooling works independently on each depth</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By halving the height and the width, we reduce the number of weights to ¼ of the input.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Considering that we typically deal with millions of weight in CNN architecture, this reduction is very significant</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85" name="Google Shape;285;p3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Max Pooling Visualization</a:t>
            </a:r>
            <a:endParaRPr/>
          </a:p>
        </p:txBody>
      </p:sp>
      <p:pic>
        <p:nvPicPr>
          <p:cNvPr id="286" name="Google Shape;286;p39"/>
          <p:cNvPicPr preferRelativeResize="0"/>
          <p:nvPr/>
        </p:nvPicPr>
        <p:blipFill>
          <a:blip r:embed="rId3">
            <a:alphaModFix/>
          </a:blip>
          <a:stretch>
            <a:fillRect/>
          </a:stretch>
        </p:blipFill>
        <p:spPr>
          <a:xfrm>
            <a:off x="5357400" y="1078025"/>
            <a:ext cx="3661499" cy="26353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idx="1" type="body"/>
          </p:nvPr>
        </p:nvSpPr>
        <p:spPr>
          <a:xfrm>
            <a:off x="311700" y="915150"/>
            <a:ext cx="5087400" cy="4012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Fully connected layer just refers to neural networks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After the convolution and pooling layers, fully connected layers are added to complete the CNN architecture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output of the convolution and pooling layers are 3D volumes so we flatten the final output of the pooling layer.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Flattening is simply arranging the 3D volume of numbers into a 1D vector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This ensures it becomes a vector and can therefore, be taken in as an input by the fully connected layer. </a:t>
            </a:r>
            <a:endParaRPr sz="1100">
              <a:solidFill>
                <a:schemeClr val="dk1"/>
              </a:solidFill>
            </a:endParaRPr>
          </a:p>
          <a:p>
            <a:pPr indent="0" lvl="0" marL="0" rtl="0" algn="l">
              <a:spcBef>
                <a:spcPts val="1600"/>
              </a:spcBef>
              <a:spcAft>
                <a:spcPts val="0"/>
              </a:spcAft>
              <a:buNone/>
            </a:pPr>
            <a:r>
              <a:rPr b="1" lang="en" sz="1100">
                <a:solidFill>
                  <a:schemeClr val="dk1"/>
                </a:solidFill>
              </a:rPr>
              <a:t>Training</a:t>
            </a:r>
            <a:endParaRPr b="1" sz="1100">
              <a:solidFill>
                <a:schemeClr val="dk1"/>
              </a:solidFill>
            </a:endParaRPr>
          </a:p>
          <a:p>
            <a:pPr indent="-298450" lvl="0" marL="457200" rtl="0" algn="l">
              <a:spcBef>
                <a:spcPts val="1600"/>
              </a:spcBef>
              <a:spcAft>
                <a:spcPts val="0"/>
              </a:spcAft>
              <a:buClr>
                <a:schemeClr val="dk1"/>
              </a:buClr>
              <a:buSzPts val="1100"/>
              <a:buChar char="●"/>
            </a:pPr>
            <a:r>
              <a:rPr lang="en" sz="1100">
                <a:solidFill>
                  <a:schemeClr val="dk1"/>
                </a:solidFill>
              </a:rPr>
              <a:t>Now we know the entire CNN architecture! What about training?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CNN is trained the same way neural networks are trained, which is backpropagation with gradient descent. </a:t>
            </a:r>
            <a:endParaRPr sz="1100">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92" name="Google Shape;292;p4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Fully Connected Layer</a:t>
            </a:r>
            <a:endParaRPr/>
          </a:p>
        </p:txBody>
      </p:sp>
      <p:pic>
        <p:nvPicPr>
          <p:cNvPr id="293" name="Google Shape;293;p40"/>
          <p:cNvPicPr preferRelativeResize="0"/>
          <p:nvPr/>
        </p:nvPicPr>
        <p:blipFill>
          <a:blip r:embed="rId3">
            <a:alphaModFix/>
          </a:blip>
          <a:stretch>
            <a:fillRect/>
          </a:stretch>
        </p:blipFill>
        <p:spPr>
          <a:xfrm>
            <a:off x="5636875" y="950075"/>
            <a:ext cx="3440101" cy="25089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idx="1" type="body"/>
          </p:nvPr>
        </p:nvSpPr>
        <p:spPr>
          <a:xfrm>
            <a:off x="311700" y="915150"/>
            <a:ext cx="3669300" cy="40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While the main three layers have been introduced, here’s a couple techniques added for the purpose of optimization</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99" name="Google Shape;299;p4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Optimizing the Architecture </a:t>
            </a:r>
            <a:endParaRPr/>
          </a:p>
        </p:txBody>
      </p:sp>
      <p:sp>
        <p:nvSpPr>
          <p:cNvPr id="300" name="Google Shape;300;p41"/>
          <p:cNvSpPr txBox="1"/>
          <p:nvPr/>
        </p:nvSpPr>
        <p:spPr>
          <a:xfrm>
            <a:off x="311700" y="1770875"/>
            <a:ext cx="3801300" cy="328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Roboto Mono"/>
                <a:ea typeface="Roboto Mono"/>
                <a:cs typeface="Roboto Mono"/>
                <a:sym typeface="Roboto Mono"/>
              </a:rPr>
              <a:t>Activation Functions</a:t>
            </a:r>
            <a:endParaRPr b="1" sz="1100">
              <a:solidFill>
                <a:schemeClr val="dk1"/>
              </a:solidFill>
              <a:latin typeface="Roboto Mono"/>
              <a:ea typeface="Roboto Mono"/>
              <a:cs typeface="Roboto Mono"/>
              <a:sym typeface="Roboto Mono"/>
            </a:endParaRPr>
          </a:p>
          <a:p>
            <a:pPr indent="-298450" lvl="0" marL="457200" rtl="0" algn="l">
              <a:lnSpc>
                <a:spcPct val="115000"/>
              </a:lnSpc>
              <a:spcBef>
                <a:spcPts val="160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Used to learn and approximate any kind of continuous and complex relationship between variables of the network. </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Simply, it decides which information of the model should fire in the forward direction and which ones should not at the end of the network. </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It decides whether the input to the work is important or not to </a:t>
            </a:r>
            <a:r>
              <a:rPr lang="en" sz="1100">
                <a:solidFill>
                  <a:schemeClr val="dk1"/>
                </a:solidFill>
                <a:latin typeface="Roboto Mono"/>
                <a:ea typeface="Roboto Mono"/>
                <a:cs typeface="Roboto Mono"/>
                <a:sym typeface="Roboto Mono"/>
              </a:rPr>
              <a:t>predict</a:t>
            </a:r>
            <a:r>
              <a:rPr lang="en" sz="1100">
                <a:solidFill>
                  <a:schemeClr val="dk1"/>
                </a:solidFill>
                <a:latin typeface="Roboto Mono"/>
                <a:ea typeface="Roboto Mono"/>
                <a:cs typeface="Roboto Mono"/>
                <a:sym typeface="Roboto Mono"/>
              </a:rPr>
              <a:t> </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It adds non-linearity to the network. </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Ex: ReLu, Softmax, tanH, and Sigmoid are common activation functions, each with </a:t>
            </a:r>
            <a:r>
              <a:rPr lang="en" sz="1100">
                <a:solidFill>
                  <a:schemeClr val="dk1"/>
                </a:solidFill>
                <a:latin typeface="Roboto Mono"/>
                <a:ea typeface="Roboto Mono"/>
                <a:cs typeface="Roboto Mono"/>
                <a:sym typeface="Roboto Mono"/>
              </a:rPr>
              <a:t>distinct</a:t>
            </a:r>
            <a:r>
              <a:rPr lang="en" sz="1100">
                <a:solidFill>
                  <a:schemeClr val="dk1"/>
                </a:solidFill>
                <a:latin typeface="Roboto Mono"/>
                <a:ea typeface="Roboto Mono"/>
                <a:cs typeface="Roboto Mono"/>
                <a:sym typeface="Roboto Mono"/>
              </a:rPr>
              <a:t> uses</a:t>
            </a:r>
            <a:endParaRPr sz="1100">
              <a:solidFill>
                <a:schemeClr val="dk1"/>
              </a:solidFill>
              <a:latin typeface="Roboto Mono"/>
              <a:ea typeface="Roboto Mono"/>
              <a:cs typeface="Roboto Mono"/>
              <a:sym typeface="Roboto Mono"/>
            </a:endParaRPr>
          </a:p>
        </p:txBody>
      </p:sp>
      <p:pic>
        <p:nvPicPr>
          <p:cNvPr id="301" name="Google Shape;301;p41"/>
          <p:cNvPicPr preferRelativeResize="0"/>
          <p:nvPr/>
        </p:nvPicPr>
        <p:blipFill>
          <a:blip r:embed="rId3">
            <a:alphaModFix/>
          </a:blip>
          <a:stretch>
            <a:fillRect/>
          </a:stretch>
        </p:blipFill>
        <p:spPr>
          <a:xfrm>
            <a:off x="6208775" y="3475525"/>
            <a:ext cx="2782151" cy="1530800"/>
          </a:xfrm>
          <a:prstGeom prst="rect">
            <a:avLst/>
          </a:prstGeom>
          <a:noFill/>
          <a:ln>
            <a:noFill/>
          </a:ln>
        </p:spPr>
      </p:pic>
      <p:sp>
        <p:nvSpPr>
          <p:cNvPr id="302" name="Google Shape;302;p41"/>
          <p:cNvSpPr txBox="1"/>
          <p:nvPr/>
        </p:nvSpPr>
        <p:spPr>
          <a:xfrm>
            <a:off x="4255475" y="915150"/>
            <a:ext cx="4947000" cy="270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Roboto Mono"/>
                <a:ea typeface="Roboto Mono"/>
                <a:cs typeface="Roboto Mono"/>
                <a:sym typeface="Roboto Mono"/>
              </a:rPr>
              <a:t>Dropout</a:t>
            </a:r>
            <a:endParaRPr b="1" sz="1100">
              <a:solidFill>
                <a:schemeClr val="dk1"/>
              </a:solidFill>
              <a:latin typeface="Roboto Mono"/>
              <a:ea typeface="Roboto Mono"/>
              <a:cs typeface="Roboto Mono"/>
              <a:sym typeface="Roboto Mono"/>
            </a:endParaRPr>
          </a:p>
          <a:p>
            <a:pPr indent="-298450" lvl="0" marL="457200" rtl="0" algn="l">
              <a:lnSpc>
                <a:spcPct val="115000"/>
              </a:lnSpc>
              <a:spcBef>
                <a:spcPts val="160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When features are all connected in the fully connected layer, it can cause overfitting in the training data. </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A dropout layer is utilized where a few neurons are dropped from the neural network during training process (to reduce the size of the model)</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A dropout rate of 0.5 will drop 50% of the neurons/nodes randomly </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This improves the performance as it prevents overfitting by making the network more simple and generalizable</a:t>
            </a:r>
            <a:endParaRPr sz="1100">
              <a:solidFill>
                <a:schemeClr val="dk1"/>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idx="1" type="subTitle"/>
          </p:nvPr>
        </p:nvSpPr>
        <p:spPr>
          <a:xfrm>
            <a:off x="3081425" y="1487375"/>
            <a:ext cx="3806700" cy="5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rPr>
              <a:t>Review </a:t>
            </a:r>
            <a:br>
              <a:rPr lang="en" sz="1200">
                <a:solidFill>
                  <a:schemeClr val="dk1"/>
                </a:solidFill>
              </a:rPr>
            </a:br>
            <a:r>
              <a:rPr b="0" lang="en" sz="1200">
                <a:solidFill>
                  <a:schemeClr val="dk1"/>
                </a:solidFill>
              </a:rPr>
              <a:t>Computer Vision &amp; MNIST</a:t>
            </a:r>
            <a:endParaRPr b="0" sz="1100"/>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4" name="Google Shape;104;p15"/>
          <p:cNvSpPr txBox="1"/>
          <p:nvPr>
            <p:ph idx="3" type="subTitle"/>
          </p:nvPr>
        </p:nvSpPr>
        <p:spPr>
          <a:xfrm>
            <a:off x="3081425" y="2212125"/>
            <a:ext cx="5624700" cy="5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Why is MLP not Optimal?</a:t>
            </a:r>
            <a:br>
              <a:rPr lang="en" sz="1200">
                <a:solidFill>
                  <a:schemeClr val="dk1"/>
                </a:solidFill>
              </a:rPr>
            </a:br>
            <a:r>
              <a:rPr b="0" lang="en" sz="1200">
                <a:solidFill>
                  <a:schemeClr val="dk1"/>
                </a:solidFill>
              </a:rPr>
              <a:t>Overfitting, Translational Invariant, Spatial Information</a:t>
            </a:r>
            <a:endParaRPr/>
          </a:p>
          <a:p>
            <a:pPr indent="0" lvl="0" marL="0" rtl="0" algn="l">
              <a:spcBef>
                <a:spcPts val="1600"/>
              </a:spcBef>
              <a:spcAft>
                <a:spcPts val="0"/>
              </a:spcAft>
              <a:buNone/>
            </a:pPr>
            <a:r>
              <a:t/>
            </a:r>
            <a:endParaRPr/>
          </a:p>
          <a:p>
            <a:pPr indent="0" lvl="0" marL="0" rtl="0" algn="l">
              <a:spcBef>
                <a:spcPts val="1600"/>
              </a:spcBef>
              <a:spcAft>
                <a:spcPts val="1600"/>
              </a:spcAft>
              <a:buNone/>
            </a:pPr>
            <a:br>
              <a:rPr lang="en"/>
            </a:br>
            <a:endParaRPr b="0" sz="1100"/>
          </a:p>
        </p:txBody>
      </p:sp>
      <p:sp>
        <p:nvSpPr>
          <p:cNvPr id="105" name="Google Shape;105;p15"/>
          <p:cNvSpPr txBox="1"/>
          <p:nvPr>
            <p:ph idx="5" type="subTitle"/>
          </p:nvPr>
        </p:nvSpPr>
        <p:spPr>
          <a:xfrm>
            <a:off x="3081425" y="2974125"/>
            <a:ext cx="3806700" cy="58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Introduction to CNNs</a:t>
            </a:r>
            <a:br>
              <a:rPr lang="en" sz="1200">
                <a:solidFill>
                  <a:schemeClr val="dk1"/>
                </a:solidFill>
              </a:rPr>
            </a:br>
            <a:r>
              <a:rPr b="0" lang="en" sz="1200">
                <a:solidFill>
                  <a:schemeClr val="dk1"/>
                </a:solidFill>
              </a:rPr>
              <a:t>Components, Layers, Optimization</a:t>
            </a:r>
            <a:br>
              <a:rPr lang="en">
                <a:solidFill>
                  <a:schemeClr val="dk1"/>
                </a:solidFill>
              </a:rPr>
            </a:br>
            <a:endParaRPr b="0" sz="1100"/>
          </a:p>
        </p:txBody>
      </p:sp>
      <p:sp>
        <p:nvSpPr>
          <p:cNvPr id="106" name="Google Shape;106;p15"/>
          <p:cNvSpPr txBox="1"/>
          <p:nvPr>
            <p:ph idx="7" type="subTitle"/>
          </p:nvPr>
        </p:nvSpPr>
        <p:spPr>
          <a:xfrm>
            <a:off x="3081425" y="3736125"/>
            <a:ext cx="3806700" cy="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rPr>
              <a:t>Examples of CNNs</a:t>
            </a:r>
            <a:br>
              <a:rPr lang="en" sz="1200">
                <a:solidFill>
                  <a:schemeClr val="dk1"/>
                </a:solidFill>
              </a:rPr>
            </a:br>
            <a:r>
              <a:rPr b="0" lang="en" sz="1200">
                <a:solidFill>
                  <a:schemeClr val="dk1"/>
                </a:solidFill>
              </a:rPr>
              <a:t>The 5 architectures to know</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idx="1" type="body"/>
          </p:nvPr>
        </p:nvSpPr>
        <p:spPr>
          <a:xfrm>
            <a:off x="311700" y="650850"/>
            <a:ext cx="8832300" cy="3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That was a lot of information…ok,here’s the big picture intuition. </a:t>
            </a:r>
            <a:endParaRPr b="1" sz="1100">
              <a:solidFill>
                <a:schemeClr val="dk1"/>
              </a:solidFill>
            </a:endParaRPr>
          </a:p>
          <a:p>
            <a:pPr indent="-298450" lvl="0" marL="457200" rtl="0" algn="l">
              <a:spcBef>
                <a:spcPts val="1600"/>
              </a:spcBef>
              <a:spcAft>
                <a:spcPts val="0"/>
              </a:spcAft>
              <a:buClr>
                <a:schemeClr val="dk1"/>
              </a:buClr>
              <a:buSzPts val="1100"/>
              <a:buChar char="●"/>
            </a:pPr>
            <a:r>
              <a:rPr lang="en" sz="1100">
                <a:solidFill>
                  <a:schemeClr val="dk1"/>
                </a:solidFill>
              </a:rPr>
              <a:t>A CNN model can be thought of as a combination of two components: feature extraction and classification.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convolution and pooling layers perform feature extraction.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Ex: Given an corgi image, the convolution layer detects features such as two eyes, long ears, four legs, a short tail, and so worth.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fully connected layers then act as a classifier on top of these features, and assign a </a:t>
            </a:r>
            <a:r>
              <a:rPr lang="en" sz="1100">
                <a:solidFill>
                  <a:schemeClr val="dk1"/>
                </a:solidFill>
              </a:rPr>
              <a:t>probability</a:t>
            </a:r>
            <a:r>
              <a:rPr lang="en" sz="1100">
                <a:solidFill>
                  <a:schemeClr val="dk1"/>
                </a:solidFill>
              </a:rPr>
              <a:t> for the input image being a dog. </a:t>
            </a:r>
            <a:endParaRPr sz="1100">
              <a:solidFill>
                <a:schemeClr val="dk1"/>
              </a:solidFill>
            </a:endParaRPr>
          </a:p>
          <a:p>
            <a:pPr indent="0" lvl="0" marL="0" rtl="0" algn="l">
              <a:spcBef>
                <a:spcPts val="1600"/>
              </a:spcBef>
              <a:spcAft>
                <a:spcPts val="0"/>
              </a:spcAft>
              <a:buNone/>
            </a:pPr>
            <a:r>
              <a:rPr b="1" lang="en" sz="1100">
                <a:solidFill>
                  <a:schemeClr val="dk1"/>
                </a:solidFill>
              </a:rPr>
              <a:t>Once again, so why is CNN impressive? </a:t>
            </a:r>
            <a:endParaRPr b="1" sz="1100">
              <a:solidFill>
                <a:schemeClr val="dk1"/>
              </a:solidFill>
            </a:endParaRPr>
          </a:p>
          <a:p>
            <a:pPr indent="-298450" lvl="0" marL="457200" rtl="0" algn="l">
              <a:spcBef>
                <a:spcPts val="1600"/>
              </a:spcBef>
              <a:spcAft>
                <a:spcPts val="0"/>
              </a:spcAft>
              <a:buClr>
                <a:schemeClr val="dk1"/>
              </a:buClr>
              <a:buSzPts val="1100"/>
              <a:buChar char="●"/>
            </a:pPr>
            <a:r>
              <a:rPr lang="en" sz="1100">
                <a:solidFill>
                  <a:schemeClr val="dk1"/>
                </a:solidFill>
              </a:rPr>
              <a:t>Automatically detecting meaningful features given only an image and a label is not an easy task. The convolution layers learn such complex features by building on top of each other. The first layers detect edges, the next layers combine them to detect shapes, then the following layers merge these information to infer that this feature is say, a nose.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CNN doesn’t know what a nose is, but by seeing a lot of them in a image, it learns to detect that as a feature.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fully connected layers then learn how to use these features to correctly classify the images</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08" name="Google Shape;308;p42"/>
          <p:cNvSpPr txBox="1"/>
          <p:nvPr>
            <p:ph type="title"/>
          </p:nvPr>
        </p:nvSpPr>
        <p:spPr>
          <a:xfrm>
            <a:off x="311700" y="11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Intuition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Examples of CNN</a:t>
            </a:r>
            <a:endParaRPr>
              <a:solidFill>
                <a:schemeClr val="dk1"/>
              </a:solidFill>
            </a:endParaRPr>
          </a:p>
        </p:txBody>
      </p:sp>
      <p:sp>
        <p:nvSpPr>
          <p:cNvPr id="314" name="Google Shape;314;p43"/>
          <p:cNvSpPr txBox="1"/>
          <p:nvPr>
            <p:ph idx="1" type="subTitle"/>
          </p:nvPr>
        </p:nvSpPr>
        <p:spPr>
          <a:xfrm>
            <a:off x="791300" y="2555225"/>
            <a:ext cx="75912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What are some of the best CNN models?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idx="1" type="body"/>
          </p:nvPr>
        </p:nvSpPr>
        <p:spPr>
          <a:xfrm>
            <a:off x="523175" y="915150"/>
            <a:ext cx="7028100" cy="1823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The </a:t>
            </a:r>
            <a:r>
              <a:rPr b="1" lang="en" sz="1100">
                <a:solidFill>
                  <a:schemeClr val="dk1"/>
                </a:solidFill>
              </a:rPr>
              <a:t>LeNet </a:t>
            </a:r>
            <a:r>
              <a:rPr lang="en" sz="1100">
                <a:solidFill>
                  <a:schemeClr val="dk1"/>
                </a:solidFill>
              </a:rPr>
              <a:t>was introduced in 1998 in a paper by a number of authors who have now, all became significant figures in AI research (LeCun</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Sparked the possibility of deep neural networks in practice, but was difficult to implement due to limited computation and memory capability until the 2010s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Made up of 7 layers: 3 convolutional layers, 2 pooling layers, and 2 fully connected layers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60k parameters</a:t>
            </a:r>
            <a:endParaRPr sz="1100">
              <a:solidFill>
                <a:schemeClr val="dk1"/>
              </a:solidFill>
            </a:endParaRPr>
          </a:p>
          <a:p>
            <a:pPr indent="0" lvl="0" marL="457200" rtl="0" algn="l">
              <a:spcBef>
                <a:spcPts val="1600"/>
              </a:spcBef>
              <a:spcAft>
                <a:spcPts val="1600"/>
              </a:spcAft>
              <a:buNone/>
            </a:pPr>
            <a:r>
              <a:t/>
            </a:r>
            <a:endParaRPr sz="1100">
              <a:solidFill>
                <a:schemeClr val="dk1"/>
              </a:solidFill>
            </a:endParaRPr>
          </a:p>
        </p:txBody>
      </p:sp>
      <p:sp>
        <p:nvSpPr>
          <p:cNvPr id="320" name="Google Shape;320;p4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LeNet-5: The Origin of the CNN Era</a:t>
            </a:r>
            <a:endParaRPr/>
          </a:p>
        </p:txBody>
      </p:sp>
      <p:pic>
        <p:nvPicPr>
          <p:cNvPr id="321" name="Google Shape;321;p44"/>
          <p:cNvPicPr preferRelativeResize="0"/>
          <p:nvPr/>
        </p:nvPicPr>
        <p:blipFill>
          <a:blip r:embed="rId3">
            <a:alphaModFix/>
          </a:blip>
          <a:stretch>
            <a:fillRect/>
          </a:stretch>
        </p:blipFill>
        <p:spPr>
          <a:xfrm>
            <a:off x="759350" y="2665900"/>
            <a:ext cx="6073950" cy="1557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ph idx="1" type="body"/>
          </p:nvPr>
        </p:nvSpPr>
        <p:spPr>
          <a:xfrm>
            <a:off x="523175" y="915150"/>
            <a:ext cx="7028100" cy="2458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AlexNet performed so well on the historically complex ImageNet dataset that it lead to the development of other CNNs - VGG, Inception, ResNet, and EfficientNet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Introduced the ReLU activation function and LRN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ReLU became so popular that almost all CNN architectures developed after AlexNet used ReLU in their hidden layers (compared to the use of tanH </a:t>
            </a:r>
            <a:r>
              <a:rPr lang="en" sz="1100">
                <a:solidFill>
                  <a:schemeClr val="dk1"/>
                </a:solidFill>
              </a:rPr>
              <a:t>activation</a:t>
            </a:r>
            <a:r>
              <a:rPr lang="en" sz="1100">
                <a:solidFill>
                  <a:schemeClr val="dk1"/>
                </a:solidFill>
              </a:rPr>
              <a:t> functions in LeNet-5)</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Consists of 8 layers - 5 convolution layers and 3 fully connected layers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Can be trained with 60 million parameters</a:t>
            </a:r>
            <a:endParaRPr sz="1100">
              <a:solidFill>
                <a:schemeClr val="dk1"/>
              </a:solidFill>
            </a:endParaRPr>
          </a:p>
          <a:p>
            <a:pPr indent="0" lvl="0" marL="457200" rtl="0" algn="l">
              <a:spcBef>
                <a:spcPts val="1600"/>
              </a:spcBef>
              <a:spcAft>
                <a:spcPts val="1600"/>
              </a:spcAft>
              <a:buNone/>
            </a:pPr>
            <a:r>
              <a:t/>
            </a:r>
            <a:endParaRPr sz="1100">
              <a:solidFill>
                <a:schemeClr val="dk1"/>
              </a:solidFill>
            </a:endParaRPr>
          </a:p>
        </p:txBody>
      </p:sp>
      <p:sp>
        <p:nvSpPr>
          <p:cNvPr id="327" name="Google Shape;327;p4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AlexNet</a:t>
            </a:r>
            <a:r>
              <a:rPr lang="en"/>
              <a:t>: Local Response Normalization</a:t>
            </a:r>
            <a:endParaRPr/>
          </a:p>
        </p:txBody>
      </p:sp>
      <p:pic>
        <p:nvPicPr>
          <p:cNvPr id="328" name="Google Shape;328;p45"/>
          <p:cNvPicPr preferRelativeResize="0"/>
          <p:nvPr/>
        </p:nvPicPr>
        <p:blipFill>
          <a:blip r:embed="rId3">
            <a:alphaModFix/>
          </a:blip>
          <a:stretch>
            <a:fillRect/>
          </a:stretch>
        </p:blipFill>
        <p:spPr>
          <a:xfrm>
            <a:off x="712125" y="3085050"/>
            <a:ext cx="6517925" cy="1329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idx="1" type="body"/>
          </p:nvPr>
        </p:nvSpPr>
        <p:spPr>
          <a:xfrm>
            <a:off x="523175" y="915150"/>
            <a:ext cx="7028100" cy="2458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The VGG families of CNN models came to be by pushing the depth to 11-19 layers. VGG-16 has 16 layers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13 convolution layers plus 3 fully connected layers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138 million parameters</a:t>
            </a:r>
            <a:endParaRPr sz="1100">
              <a:solidFill>
                <a:schemeClr val="dk1"/>
              </a:solidFill>
            </a:endParaRPr>
          </a:p>
          <a:p>
            <a:pPr indent="0" lvl="0" marL="457200" rtl="0" algn="l">
              <a:spcBef>
                <a:spcPts val="1600"/>
              </a:spcBef>
              <a:spcAft>
                <a:spcPts val="1600"/>
              </a:spcAft>
              <a:buNone/>
            </a:pPr>
            <a:r>
              <a:t/>
            </a:r>
            <a:endParaRPr sz="1100">
              <a:solidFill>
                <a:schemeClr val="dk1"/>
              </a:solidFill>
            </a:endParaRPr>
          </a:p>
        </p:txBody>
      </p:sp>
      <p:sp>
        <p:nvSpPr>
          <p:cNvPr id="334" name="Google Shape;334;p4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VGG-16: Deep Layers</a:t>
            </a:r>
            <a:endParaRPr/>
          </a:p>
        </p:txBody>
      </p:sp>
      <p:pic>
        <p:nvPicPr>
          <p:cNvPr id="335" name="Google Shape;335;p46"/>
          <p:cNvPicPr preferRelativeResize="0"/>
          <p:nvPr/>
        </p:nvPicPr>
        <p:blipFill>
          <a:blip r:embed="rId3">
            <a:alphaModFix/>
          </a:blip>
          <a:stretch>
            <a:fillRect/>
          </a:stretch>
        </p:blipFill>
        <p:spPr>
          <a:xfrm>
            <a:off x="785200" y="2571750"/>
            <a:ext cx="7573600" cy="1297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idx="1" type="body"/>
          </p:nvPr>
        </p:nvSpPr>
        <p:spPr>
          <a:xfrm>
            <a:off x="523175" y="915150"/>
            <a:ext cx="8114400" cy="2458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There’s a caveat to having many layers: exploding/vanishing gradients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exploding gradient is a </a:t>
            </a:r>
            <a:r>
              <a:rPr lang="en" sz="1100">
                <a:solidFill>
                  <a:schemeClr val="dk1"/>
                </a:solidFill>
              </a:rPr>
              <a:t>problem</a:t>
            </a:r>
            <a:r>
              <a:rPr lang="en" sz="1100">
                <a:solidFill>
                  <a:schemeClr val="dk1"/>
                </a:solidFill>
              </a:rPr>
              <a:t> when large error gradients accumulate and result in unstable weight updates during training</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vanishing gradient is a problem when the partial derivative of the loss functions approaches a value close to zero and the network couldn’t train</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Inception tackles this issue by adding two auxiliary </a:t>
            </a:r>
            <a:r>
              <a:rPr lang="en" sz="1100">
                <a:solidFill>
                  <a:schemeClr val="dk1"/>
                </a:solidFill>
              </a:rPr>
              <a:t>classifiers</a:t>
            </a:r>
            <a:r>
              <a:rPr lang="en" sz="1100">
                <a:solidFill>
                  <a:schemeClr val="dk1"/>
                </a:solidFill>
              </a:rPr>
              <a:t> connected to intermediate layers - this is done to increase the gradient signal that gets propagated back.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Introduces the </a:t>
            </a:r>
            <a:r>
              <a:rPr b="1" lang="en" sz="1100">
                <a:solidFill>
                  <a:schemeClr val="dk1"/>
                </a:solidFill>
              </a:rPr>
              <a:t>inception module</a:t>
            </a:r>
            <a:r>
              <a:rPr lang="en" sz="1100">
                <a:solidFill>
                  <a:schemeClr val="dk1"/>
                </a:solidFill>
              </a:rPr>
              <a:t>, four series of one or two convolution and max-pool layers stacked in parallel and concatenated in the end. Aims to approximate an optimal local sparse structure in a CNN by allowing the uses of multiple types of kernel sizes instead of being restricted to single kernel size</a:t>
            </a:r>
            <a:endParaRPr sz="1100">
              <a:solidFill>
                <a:schemeClr val="dk1"/>
              </a:solidFill>
            </a:endParaRPr>
          </a:p>
        </p:txBody>
      </p:sp>
      <p:sp>
        <p:nvSpPr>
          <p:cNvPr id="341" name="Google Shape;341;p4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Inception-v1: Inception Module</a:t>
            </a:r>
            <a:endParaRPr/>
          </a:p>
        </p:txBody>
      </p:sp>
      <p:pic>
        <p:nvPicPr>
          <p:cNvPr id="342" name="Google Shape;342;p47"/>
          <p:cNvPicPr preferRelativeResize="0"/>
          <p:nvPr/>
        </p:nvPicPr>
        <p:blipFill>
          <a:blip r:embed="rId3">
            <a:alphaModFix/>
          </a:blip>
          <a:stretch>
            <a:fillRect/>
          </a:stretch>
        </p:blipFill>
        <p:spPr>
          <a:xfrm>
            <a:off x="1065997" y="3373650"/>
            <a:ext cx="3434029" cy="1585375"/>
          </a:xfrm>
          <a:prstGeom prst="rect">
            <a:avLst/>
          </a:prstGeom>
          <a:noFill/>
          <a:ln>
            <a:noFill/>
          </a:ln>
        </p:spPr>
      </p:pic>
      <p:sp>
        <p:nvSpPr>
          <p:cNvPr id="343" name="Google Shape;343;p47"/>
          <p:cNvSpPr txBox="1"/>
          <p:nvPr/>
        </p:nvSpPr>
        <p:spPr>
          <a:xfrm>
            <a:off x="4677150" y="3420800"/>
            <a:ext cx="3000000" cy="1132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22 layers: 3 convolution, 18 layers of 9 inception modules (each module is two layers), and 1 fully connected layer </a:t>
            </a:r>
            <a:endParaRPr sz="1100">
              <a:solidFill>
                <a:schemeClr val="dk1"/>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idx="1" type="body"/>
          </p:nvPr>
        </p:nvSpPr>
        <p:spPr>
          <a:xfrm>
            <a:off x="523175" y="915150"/>
            <a:ext cx="8114400" cy="2458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Degradation problem: with network depth increasing, accuracy gets saturated and then degrades rapidly</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Introduces </a:t>
            </a:r>
            <a:r>
              <a:rPr b="1" lang="en" sz="1100">
                <a:solidFill>
                  <a:schemeClr val="dk1"/>
                </a:solidFill>
              </a:rPr>
              <a:t>bottleneck residual blocks</a:t>
            </a:r>
            <a:r>
              <a:rPr lang="en" sz="1100">
                <a:solidFill>
                  <a:schemeClr val="dk1"/>
                </a:solidFill>
              </a:rPr>
              <a:t>, there are two types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Identity Blocks: consists of 3 convolution layers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Convolution Blocks: same as identity block but the input is first passed through a convolution layer before being added to the last convolution layer of the main series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50 layers total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9 layers of 1 convolution block and 2 identity blocks + 12 layers of 1 convolution block and 3 </a:t>
            </a:r>
            <a:r>
              <a:rPr lang="en" sz="1100">
                <a:solidFill>
                  <a:schemeClr val="dk1"/>
                </a:solidFill>
              </a:rPr>
              <a:t>identity</a:t>
            </a:r>
            <a:r>
              <a:rPr lang="en" sz="1100">
                <a:solidFill>
                  <a:schemeClr val="dk1"/>
                </a:solidFill>
              </a:rPr>
              <a:t> blocks + 18 layers of 1 convolution block and 5 identity </a:t>
            </a:r>
            <a:r>
              <a:rPr lang="en" sz="1100">
                <a:solidFill>
                  <a:schemeClr val="dk1"/>
                </a:solidFill>
              </a:rPr>
              <a:t>blocks</a:t>
            </a:r>
            <a:r>
              <a:rPr lang="en" sz="1100">
                <a:solidFill>
                  <a:schemeClr val="dk1"/>
                </a:solidFill>
              </a:rPr>
              <a:t> + 9 layers of 1 convolution block and 2 identity blocks + 1 fully connected layer </a:t>
            </a:r>
            <a:endParaRPr sz="1100">
              <a:solidFill>
                <a:schemeClr val="dk1"/>
              </a:solidFill>
            </a:endParaRPr>
          </a:p>
        </p:txBody>
      </p:sp>
      <p:sp>
        <p:nvSpPr>
          <p:cNvPr id="349" name="Google Shape;349;p4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ResNet-50: Residual Blocks </a:t>
            </a:r>
            <a:endParaRPr/>
          </a:p>
        </p:txBody>
      </p:sp>
      <p:sp>
        <p:nvSpPr>
          <p:cNvPr id="350" name="Google Shape;350;p48"/>
          <p:cNvSpPr txBox="1"/>
          <p:nvPr/>
        </p:nvSpPr>
        <p:spPr>
          <a:xfrm>
            <a:off x="4677150" y="34208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sz="1100">
              <a:solidFill>
                <a:schemeClr val="dk1"/>
              </a:solidFill>
              <a:latin typeface="Roboto Mono"/>
              <a:ea typeface="Roboto Mono"/>
              <a:cs typeface="Roboto Mono"/>
              <a:sym typeface="Roboto Mono"/>
            </a:endParaRPr>
          </a:p>
        </p:txBody>
      </p:sp>
      <p:pic>
        <p:nvPicPr>
          <p:cNvPr id="351" name="Google Shape;351;p48"/>
          <p:cNvPicPr preferRelativeResize="0"/>
          <p:nvPr/>
        </p:nvPicPr>
        <p:blipFill>
          <a:blip r:embed="rId3">
            <a:alphaModFix/>
          </a:blip>
          <a:stretch>
            <a:fillRect/>
          </a:stretch>
        </p:blipFill>
        <p:spPr>
          <a:xfrm>
            <a:off x="957725" y="3499675"/>
            <a:ext cx="4827026" cy="1463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all the CNNs</a:t>
            </a:r>
            <a:endParaRPr/>
          </a:p>
        </p:txBody>
      </p:sp>
      <p:sp>
        <p:nvSpPr>
          <p:cNvPr id="357" name="Google Shape;357;p49"/>
          <p:cNvSpPr txBox="1"/>
          <p:nvPr/>
        </p:nvSpPr>
        <p:spPr>
          <a:xfrm>
            <a:off x="4677150" y="34208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sz="1100">
              <a:solidFill>
                <a:schemeClr val="dk1"/>
              </a:solidFill>
              <a:latin typeface="Roboto Mono"/>
              <a:ea typeface="Roboto Mono"/>
              <a:cs typeface="Roboto Mono"/>
              <a:sym typeface="Roboto Mono"/>
            </a:endParaRPr>
          </a:p>
        </p:txBody>
      </p:sp>
      <p:pic>
        <p:nvPicPr>
          <p:cNvPr id="358" name="Google Shape;358;p49"/>
          <p:cNvPicPr preferRelativeResize="0"/>
          <p:nvPr/>
        </p:nvPicPr>
        <p:blipFill>
          <a:blip r:embed="rId3">
            <a:alphaModFix/>
          </a:blip>
          <a:stretch>
            <a:fillRect/>
          </a:stretch>
        </p:blipFill>
        <p:spPr>
          <a:xfrm>
            <a:off x="409800" y="1331450"/>
            <a:ext cx="8025350" cy="2089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0"/>
          <p:cNvSpPr txBox="1"/>
          <p:nvPr>
            <p:ph idx="1" type="body"/>
          </p:nvPr>
        </p:nvSpPr>
        <p:spPr>
          <a:xfrm>
            <a:off x="1131800" y="1813100"/>
            <a:ext cx="6645900" cy="22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https://acmurl.com/cv2-interactive</a:t>
            </a:r>
            <a:endParaRPr/>
          </a:p>
          <a:p>
            <a:pPr indent="0" lvl="0" marL="0" rtl="0" algn="l">
              <a:spcBef>
                <a:spcPts val="1600"/>
              </a:spcBef>
              <a:spcAft>
                <a:spcPts val="1600"/>
              </a:spcAft>
              <a:buNone/>
            </a:pPr>
            <a:r>
              <a:t/>
            </a:r>
            <a:endParaRPr/>
          </a:p>
        </p:txBody>
      </p:sp>
      <p:sp>
        <p:nvSpPr>
          <p:cNvPr id="364" name="Google Shape;364;p50"/>
          <p:cNvSpPr txBox="1"/>
          <p:nvPr>
            <p:ph type="title"/>
          </p:nvPr>
        </p:nvSpPr>
        <p:spPr>
          <a:xfrm>
            <a:off x="1131800" y="980175"/>
            <a:ext cx="74100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Notebook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nvSpPr>
        <p:spPr>
          <a:xfrm>
            <a:off x="-25" y="32580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DM Sans"/>
                <a:ea typeface="DM Sans"/>
                <a:cs typeface="DM Sans"/>
                <a:sym typeface="DM Sans"/>
              </a:rPr>
              <a:t>Thanks for attending!</a:t>
            </a:r>
            <a:endParaRPr b="1">
              <a:solidFill>
                <a:schemeClr val="dk1"/>
              </a:solidFill>
              <a:latin typeface="DM Sans"/>
              <a:ea typeface="DM Sans"/>
              <a:cs typeface="DM Sans"/>
              <a:sym typeface="DM Sans"/>
            </a:endParaRPr>
          </a:p>
          <a:p>
            <a:pPr indent="0" lvl="0" marL="0" rtl="0" algn="ctr">
              <a:spcBef>
                <a:spcPts val="0"/>
              </a:spcBef>
              <a:spcAft>
                <a:spcPts val="0"/>
              </a:spcAft>
              <a:buNone/>
            </a:pPr>
            <a:r>
              <a:t/>
            </a:r>
            <a:endParaRPr b="1" sz="1800">
              <a:solidFill>
                <a:schemeClr val="dk1"/>
              </a:solidFill>
              <a:latin typeface="DM Sans"/>
              <a:ea typeface="DM Sans"/>
              <a:cs typeface="DM Sans"/>
              <a:sym typeface="DM Sans"/>
            </a:endParaRPr>
          </a:p>
          <a:p>
            <a:pPr indent="0" lvl="0" marL="0" rtl="0" algn="ctr">
              <a:spcBef>
                <a:spcPts val="0"/>
              </a:spcBef>
              <a:spcAft>
                <a:spcPts val="0"/>
              </a:spcAft>
              <a:buNone/>
            </a:pPr>
            <a:r>
              <a:rPr b="1" lang="en" sz="1800">
                <a:solidFill>
                  <a:schemeClr val="dk1"/>
                </a:solidFill>
                <a:latin typeface="DM Sans"/>
                <a:ea typeface="DM Sans"/>
                <a:cs typeface="DM Sans"/>
                <a:sym typeface="DM Sans"/>
              </a:rPr>
              <a:t>Make sure to check in to get membership points</a:t>
            </a:r>
            <a:endParaRPr b="1" sz="1800">
              <a:solidFill>
                <a:schemeClr val="dk1"/>
              </a:solidFill>
              <a:latin typeface="DM Sans"/>
              <a:ea typeface="DM Sans"/>
              <a:cs typeface="DM Sans"/>
              <a:sym typeface="DM Sans"/>
            </a:endParaRPr>
          </a:p>
        </p:txBody>
      </p:sp>
      <p:pic>
        <p:nvPicPr>
          <p:cNvPr id="370" name="Google Shape;370;p51"/>
          <p:cNvPicPr preferRelativeResize="0"/>
          <p:nvPr/>
        </p:nvPicPr>
        <p:blipFill>
          <a:blip r:embed="rId3">
            <a:alphaModFix/>
          </a:blip>
          <a:stretch>
            <a:fillRect/>
          </a:stretch>
        </p:blipFill>
        <p:spPr>
          <a:xfrm>
            <a:off x="3068751" y="1605450"/>
            <a:ext cx="3006500" cy="300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idx="1" type="body"/>
          </p:nvPr>
        </p:nvSpPr>
        <p:spPr>
          <a:xfrm>
            <a:off x="1131800" y="1813100"/>
            <a:ext cx="6645900" cy="22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https://acmurl.com/cv2-interactive</a:t>
            </a:r>
            <a:endParaRPr/>
          </a:p>
          <a:p>
            <a:pPr indent="0" lvl="0" marL="0" rtl="0" algn="l">
              <a:spcBef>
                <a:spcPts val="1600"/>
              </a:spcBef>
              <a:spcAft>
                <a:spcPts val="1600"/>
              </a:spcAft>
              <a:buNone/>
            </a:pPr>
            <a:r>
              <a:t/>
            </a:r>
            <a:endParaRPr/>
          </a:p>
        </p:txBody>
      </p:sp>
      <p:sp>
        <p:nvSpPr>
          <p:cNvPr id="112" name="Google Shape;112;p16"/>
          <p:cNvSpPr txBox="1"/>
          <p:nvPr>
            <p:ph type="title"/>
          </p:nvPr>
        </p:nvSpPr>
        <p:spPr>
          <a:xfrm>
            <a:off x="1131800" y="980175"/>
            <a:ext cx="74100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Notebook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Review </a:t>
            </a:r>
            <a:endParaRPr>
              <a:solidFill>
                <a:schemeClr val="dk1"/>
              </a:solidFill>
            </a:endParaRPr>
          </a:p>
        </p:txBody>
      </p:sp>
      <p:sp>
        <p:nvSpPr>
          <p:cNvPr id="118" name="Google Shape;118;p17"/>
          <p:cNvSpPr txBox="1"/>
          <p:nvPr>
            <p:ph idx="1" type="subTitle"/>
          </p:nvPr>
        </p:nvSpPr>
        <p:spPr>
          <a:xfrm>
            <a:off x="791300" y="2555225"/>
            <a:ext cx="75912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General ML with MNIST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Computer Vision? </a:t>
            </a:r>
            <a:endParaRPr/>
          </a:p>
        </p:txBody>
      </p:sp>
      <p:sp>
        <p:nvSpPr>
          <p:cNvPr id="124" name="Google Shape;124;p18"/>
          <p:cNvSpPr txBox="1"/>
          <p:nvPr>
            <p:ph idx="1" type="body"/>
          </p:nvPr>
        </p:nvSpPr>
        <p:spPr>
          <a:xfrm>
            <a:off x="311700" y="915150"/>
            <a:ext cx="4452600" cy="3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Definition and Application</a:t>
            </a:r>
            <a:endParaRPr b="1">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Computer Vision is a field of AI that enables computers and systems to derive meaningful information from digital images, vidoes, and other visual inputs - and take actions or make recommendations based on that information. </a:t>
            </a:r>
            <a:endParaRPr b="1">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Autonomous Vehicles, Facial Recognition,  Medical Imaging </a:t>
            </a:r>
            <a:endParaRPr>
              <a:solidFill>
                <a:schemeClr val="dk1"/>
              </a:solidFill>
            </a:endParaRPr>
          </a:p>
          <a:p>
            <a:pPr indent="0" lvl="0" marL="0" rtl="0" algn="l">
              <a:spcBef>
                <a:spcPts val="1600"/>
              </a:spcBef>
              <a:spcAft>
                <a:spcPts val="0"/>
              </a:spcAft>
              <a:buNone/>
            </a:pPr>
            <a:r>
              <a:rPr b="1" lang="en">
                <a:solidFill>
                  <a:schemeClr val="dk1"/>
                </a:solidFill>
              </a:rPr>
              <a:t>Computer Vision Tools</a:t>
            </a:r>
            <a:endParaRPr b="1">
              <a:solidFill>
                <a:schemeClr val="dk1"/>
              </a:solidFill>
            </a:endParaRPr>
          </a:p>
          <a:p>
            <a:pPr indent="-304800" lvl="0" marL="457200" rtl="0" algn="l">
              <a:spcBef>
                <a:spcPts val="1600"/>
              </a:spcBef>
              <a:spcAft>
                <a:spcPts val="0"/>
              </a:spcAft>
              <a:buClr>
                <a:schemeClr val="dk1"/>
              </a:buClr>
              <a:buSzPts val="1200"/>
              <a:buChar char="●"/>
            </a:pPr>
            <a:r>
              <a:rPr lang="en">
                <a:solidFill>
                  <a:schemeClr val="dk1"/>
                </a:solidFill>
              </a:rPr>
              <a:t>PyTorch - popular ML framework for AI applications</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457200" rtl="0" algn="l">
              <a:spcBef>
                <a:spcPts val="1600"/>
              </a:spcBef>
              <a:spcAft>
                <a:spcPts val="1600"/>
              </a:spcAft>
              <a:buNone/>
            </a:pPr>
            <a:r>
              <a:t/>
            </a:r>
            <a:endParaRPr>
              <a:solidFill>
                <a:schemeClr val="dk1"/>
              </a:solidFill>
            </a:endParaRPr>
          </a:p>
        </p:txBody>
      </p:sp>
      <p:pic>
        <p:nvPicPr>
          <p:cNvPr id="125" name="Google Shape;125;p18"/>
          <p:cNvPicPr preferRelativeResize="0"/>
          <p:nvPr/>
        </p:nvPicPr>
        <p:blipFill>
          <a:blip r:embed="rId3">
            <a:alphaModFix/>
          </a:blip>
          <a:stretch>
            <a:fillRect/>
          </a:stretch>
        </p:blipFill>
        <p:spPr>
          <a:xfrm>
            <a:off x="4924275" y="2231750"/>
            <a:ext cx="3737500" cy="2085050"/>
          </a:xfrm>
          <a:prstGeom prst="rect">
            <a:avLst/>
          </a:prstGeom>
          <a:noFill/>
          <a:ln>
            <a:noFill/>
          </a:ln>
        </p:spPr>
      </p:pic>
      <p:pic>
        <p:nvPicPr>
          <p:cNvPr id="126" name="Google Shape;126;p18"/>
          <p:cNvPicPr preferRelativeResize="0"/>
          <p:nvPr/>
        </p:nvPicPr>
        <p:blipFill>
          <a:blip r:embed="rId4">
            <a:alphaModFix/>
          </a:blip>
          <a:stretch>
            <a:fillRect/>
          </a:stretch>
        </p:blipFill>
        <p:spPr>
          <a:xfrm>
            <a:off x="4924275" y="1062600"/>
            <a:ext cx="1435725" cy="980100"/>
          </a:xfrm>
          <a:prstGeom prst="rect">
            <a:avLst/>
          </a:prstGeom>
          <a:noFill/>
          <a:ln>
            <a:noFill/>
          </a:ln>
        </p:spPr>
      </p:pic>
      <p:pic>
        <p:nvPicPr>
          <p:cNvPr id="127" name="Google Shape;127;p18"/>
          <p:cNvPicPr preferRelativeResize="0"/>
          <p:nvPr/>
        </p:nvPicPr>
        <p:blipFill>
          <a:blip r:embed="rId5">
            <a:alphaModFix/>
          </a:blip>
          <a:stretch>
            <a:fillRect/>
          </a:stretch>
        </p:blipFill>
        <p:spPr>
          <a:xfrm>
            <a:off x="6497475" y="1062600"/>
            <a:ext cx="2100326" cy="980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General ML Problems</a:t>
            </a:r>
            <a:endParaRPr>
              <a:solidFill>
                <a:schemeClr val="dk1"/>
              </a:solidFill>
            </a:endParaRPr>
          </a:p>
        </p:txBody>
      </p:sp>
      <p:sp>
        <p:nvSpPr>
          <p:cNvPr id="133" name="Google Shape;133;p19"/>
          <p:cNvSpPr txBox="1"/>
          <p:nvPr>
            <p:ph idx="1" type="subTitle"/>
          </p:nvPr>
        </p:nvSpPr>
        <p:spPr>
          <a:xfrm>
            <a:off x="791300" y="2555225"/>
            <a:ext cx="75912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Formulating a (supervised) ML problem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Machine Learning Problems</a:t>
            </a:r>
            <a:endParaRPr/>
          </a:p>
        </p:txBody>
      </p:sp>
      <p:sp>
        <p:nvSpPr>
          <p:cNvPr id="139" name="Google Shape;139;p20"/>
          <p:cNvSpPr txBox="1"/>
          <p:nvPr>
            <p:ph idx="1" type="body"/>
          </p:nvPr>
        </p:nvSpPr>
        <p:spPr>
          <a:xfrm>
            <a:off x="311700" y="915150"/>
            <a:ext cx="8520600" cy="3313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In general, ML can be applied to many different situations, and their formulations are broad and varied - from decision-making (chess) to holding conversations (chatbots)</a:t>
            </a:r>
            <a:endParaRPr sz="1100"/>
          </a:p>
          <a:p>
            <a:pPr indent="-298450" lvl="0" marL="457200" rtl="0" algn="l">
              <a:spcBef>
                <a:spcPts val="0"/>
              </a:spcBef>
              <a:spcAft>
                <a:spcPts val="0"/>
              </a:spcAft>
              <a:buSzPts val="1100"/>
              <a:buChar char="●"/>
            </a:pPr>
            <a:r>
              <a:rPr lang="en" sz="1100"/>
              <a:t>At the core, it’s about designing a function mapping input to output</a:t>
            </a:r>
            <a:endParaRPr sz="1100"/>
          </a:p>
          <a:p>
            <a:pPr indent="-298450" lvl="0" marL="457200" rtl="0" algn="l">
              <a:spcBef>
                <a:spcPts val="0"/>
              </a:spcBef>
              <a:spcAft>
                <a:spcPts val="0"/>
              </a:spcAft>
              <a:buClr>
                <a:schemeClr val="dk1"/>
              </a:buClr>
              <a:buSzPts val="1100"/>
              <a:buChar char="●"/>
            </a:pPr>
            <a:r>
              <a:rPr lang="en" sz="1100">
                <a:solidFill>
                  <a:schemeClr val="dk1"/>
                </a:solidFill>
              </a:rPr>
              <a:t>Two major types: Regression and Classification, difference is regression outputs a continuous variable while classification outputs a discrete variable </a:t>
            </a:r>
            <a:endParaRPr sz="1100">
              <a:solidFill>
                <a:schemeClr val="dk1"/>
              </a:solidFill>
            </a:endParaRPr>
          </a:p>
          <a:p>
            <a:pPr indent="0" lvl="0" marL="457200" rtl="0" algn="l">
              <a:spcBef>
                <a:spcPts val="1600"/>
              </a:spcBef>
              <a:spcAft>
                <a:spcPts val="1600"/>
              </a:spcAft>
              <a:buNone/>
            </a:pPr>
            <a:r>
              <a:t/>
            </a:r>
            <a:endParaRPr/>
          </a:p>
        </p:txBody>
      </p:sp>
      <p:pic>
        <p:nvPicPr>
          <p:cNvPr id="140" name="Google Shape;140;p20"/>
          <p:cNvPicPr preferRelativeResize="0"/>
          <p:nvPr/>
        </p:nvPicPr>
        <p:blipFill>
          <a:blip r:embed="rId3">
            <a:alphaModFix/>
          </a:blip>
          <a:stretch>
            <a:fillRect/>
          </a:stretch>
        </p:blipFill>
        <p:spPr>
          <a:xfrm>
            <a:off x="844150" y="2171725"/>
            <a:ext cx="3727850" cy="2250850"/>
          </a:xfrm>
          <a:prstGeom prst="rect">
            <a:avLst/>
          </a:prstGeom>
          <a:noFill/>
          <a:ln>
            <a:noFill/>
          </a:ln>
        </p:spPr>
      </p:pic>
      <p:sp>
        <p:nvSpPr>
          <p:cNvPr id="141" name="Google Shape;141;p20"/>
          <p:cNvSpPr txBox="1"/>
          <p:nvPr/>
        </p:nvSpPr>
        <p:spPr>
          <a:xfrm>
            <a:off x="8149419" y="2475839"/>
            <a:ext cx="5919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FF6F6F"/>
                </a:solidFill>
                <a:latin typeface="DM Sans"/>
                <a:ea typeface="DM Sans"/>
                <a:cs typeface="DM Sans"/>
                <a:sym typeface="DM Sans"/>
              </a:rPr>
              <a:t>7</a:t>
            </a:r>
            <a:endParaRPr b="1" sz="3200">
              <a:solidFill>
                <a:srgbClr val="FF6F6F"/>
              </a:solidFill>
              <a:latin typeface="DM Sans"/>
              <a:ea typeface="DM Sans"/>
              <a:cs typeface="DM Sans"/>
              <a:sym typeface="DM Sans"/>
            </a:endParaRPr>
          </a:p>
        </p:txBody>
      </p:sp>
      <p:cxnSp>
        <p:nvCxnSpPr>
          <p:cNvPr id="142" name="Google Shape;142;p20"/>
          <p:cNvCxnSpPr/>
          <p:nvPr/>
        </p:nvCxnSpPr>
        <p:spPr>
          <a:xfrm>
            <a:off x="6572786" y="2896141"/>
            <a:ext cx="1446000" cy="0"/>
          </a:xfrm>
          <a:prstGeom prst="straightConnector1">
            <a:avLst/>
          </a:prstGeom>
          <a:noFill/>
          <a:ln cap="flat" cmpd="sng" w="38100">
            <a:solidFill>
              <a:srgbClr val="FF6F6F"/>
            </a:solidFill>
            <a:prstDash val="solid"/>
            <a:round/>
            <a:headEnd len="med" w="med" type="none"/>
            <a:tailEnd len="med" w="med" type="stealth"/>
          </a:ln>
        </p:spPr>
      </p:cxnSp>
      <p:sp>
        <p:nvSpPr>
          <p:cNvPr id="143" name="Google Shape;143;p20"/>
          <p:cNvSpPr txBox="1"/>
          <p:nvPr/>
        </p:nvSpPr>
        <p:spPr>
          <a:xfrm>
            <a:off x="6846073" y="2057325"/>
            <a:ext cx="899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6F6F"/>
                </a:solidFill>
                <a:latin typeface="DM Sans"/>
                <a:ea typeface="DM Sans"/>
                <a:cs typeface="DM Sans"/>
                <a:sym typeface="DM Sans"/>
              </a:rPr>
              <a:t>ML Model</a:t>
            </a:r>
            <a:endParaRPr>
              <a:solidFill>
                <a:srgbClr val="FF6F6F"/>
              </a:solidFill>
              <a:latin typeface="DM Sans"/>
              <a:ea typeface="DM Sans"/>
              <a:cs typeface="DM Sans"/>
              <a:sym typeface="DM Sans"/>
            </a:endParaRPr>
          </a:p>
        </p:txBody>
      </p:sp>
      <p:pic>
        <p:nvPicPr>
          <p:cNvPr id="144" name="Google Shape;144;p20"/>
          <p:cNvPicPr preferRelativeResize="0"/>
          <p:nvPr/>
        </p:nvPicPr>
        <p:blipFill>
          <a:blip r:embed="rId4">
            <a:alphaModFix/>
          </a:blip>
          <a:stretch>
            <a:fillRect/>
          </a:stretch>
        </p:blipFill>
        <p:spPr>
          <a:xfrm>
            <a:off x="5139988" y="2171724"/>
            <a:ext cx="1065771" cy="1280067"/>
          </a:xfrm>
          <a:prstGeom prst="rect">
            <a:avLst/>
          </a:prstGeom>
          <a:noFill/>
          <a:ln>
            <a:noFill/>
          </a:ln>
        </p:spPr>
      </p:pic>
      <p:sp>
        <p:nvSpPr>
          <p:cNvPr id="145" name="Google Shape;145;p20"/>
          <p:cNvSpPr txBox="1"/>
          <p:nvPr/>
        </p:nvSpPr>
        <p:spPr>
          <a:xfrm>
            <a:off x="5407964" y="3451788"/>
            <a:ext cx="529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6F6F"/>
                </a:solidFill>
                <a:latin typeface="DM Sans"/>
                <a:ea typeface="DM Sans"/>
                <a:cs typeface="DM Sans"/>
                <a:sym typeface="DM Sans"/>
              </a:rPr>
              <a:t>28x28</a:t>
            </a:r>
            <a:endParaRPr>
              <a:solidFill>
                <a:srgbClr val="FF6F6F"/>
              </a:solidFill>
              <a:latin typeface="DM Sans"/>
              <a:ea typeface="DM Sans"/>
              <a:cs typeface="DM Sans"/>
              <a:sym typeface="DM Sans"/>
            </a:endParaRPr>
          </a:p>
        </p:txBody>
      </p:sp>
      <p:sp>
        <p:nvSpPr>
          <p:cNvPr id="146" name="Google Shape;146;p20"/>
          <p:cNvSpPr txBox="1"/>
          <p:nvPr/>
        </p:nvSpPr>
        <p:spPr>
          <a:xfrm>
            <a:off x="8018782" y="3397058"/>
            <a:ext cx="853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6F6F"/>
                </a:solidFill>
                <a:latin typeface="DM Sans"/>
                <a:ea typeface="DM Sans"/>
                <a:cs typeface="DM Sans"/>
                <a:sym typeface="DM Sans"/>
              </a:rPr>
              <a:t>10 possible labels</a:t>
            </a:r>
            <a:endParaRPr>
              <a:solidFill>
                <a:srgbClr val="FF6F6F"/>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Neural Networks</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000000"/>
      </a:lt1>
      <a:dk2>
        <a:srgbClr val="333333"/>
      </a:dk2>
      <a:lt2>
        <a:srgbClr val="DBDBDB"/>
      </a:lt2>
      <a:accent1>
        <a:srgbClr val="51C0C0"/>
      </a:accent1>
      <a:accent2>
        <a:srgbClr val="62B0FF"/>
      </a:accent2>
      <a:accent3>
        <a:srgbClr val="816DFF"/>
      </a:accent3>
      <a:accent4>
        <a:srgbClr val="E981A0"/>
      </a:accent4>
      <a:accent5>
        <a:srgbClr val="FF6F6F"/>
      </a:accent5>
      <a:accent6>
        <a:srgbClr val="F9A857"/>
      </a:accent6>
      <a:hlink>
        <a:srgbClr val="51C0C0"/>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